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2"/>
  </p:notesMasterIdLst>
  <p:handoutMasterIdLst>
    <p:handoutMasterId r:id="rId33"/>
  </p:handoutMasterIdLst>
  <p:sldIdLst>
    <p:sldId id="256" r:id="rId5"/>
    <p:sldId id="266" r:id="rId6"/>
    <p:sldId id="269" r:id="rId7"/>
    <p:sldId id="268" r:id="rId8"/>
    <p:sldId id="265" r:id="rId9"/>
    <p:sldId id="271" r:id="rId10"/>
    <p:sldId id="274" r:id="rId11"/>
    <p:sldId id="272" r:id="rId12"/>
    <p:sldId id="280" r:id="rId13"/>
    <p:sldId id="275" r:id="rId14"/>
    <p:sldId id="276" r:id="rId15"/>
    <p:sldId id="277" r:id="rId16"/>
    <p:sldId id="278" r:id="rId17"/>
    <p:sldId id="279" r:id="rId18"/>
    <p:sldId id="267" r:id="rId19"/>
    <p:sldId id="273" r:id="rId20"/>
    <p:sldId id="281" r:id="rId21"/>
    <p:sldId id="263" r:id="rId22"/>
    <p:sldId id="283" r:id="rId23"/>
    <p:sldId id="284" r:id="rId24"/>
    <p:sldId id="285" r:id="rId25"/>
    <p:sldId id="286" r:id="rId26"/>
    <p:sldId id="282" r:id="rId27"/>
    <p:sldId id="287" r:id="rId28"/>
    <p:sldId id="288" r:id="rId29"/>
    <p:sldId id="290" r:id="rId30"/>
    <p:sldId id="29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A78"/>
    <a:srgbClr val="A5B807"/>
    <a:srgbClr val="686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4938" autoAdjust="0"/>
  </p:normalViewPr>
  <p:slideViewPr>
    <p:cSldViewPr snapToGrid="0">
      <p:cViewPr varScale="1">
        <p:scale>
          <a:sx n="55" d="100"/>
          <a:sy n="55" d="100"/>
        </p:scale>
        <p:origin x="1656" y="66"/>
      </p:cViewPr>
      <p:guideLst>
        <p:guide orient="horz" pos="2160"/>
        <p:guide pos="2880"/>
      </p:guideLst>
    </p:cSldViewPr>
  </p:slideViewPr>
  <p:notesTextViewPr>
    <p:cViewPr>
      <p:scale>
        <a:sx n="3" d="2"/>
        <a:sy n="3" d="2"/>
      </p:scale>
      <p:origin x="0" y="0"/>
    </p:cViewPr>
  </p:notesTextViewPr>
  <p:notesViewPr>
    <p:cSldViewPr snapToGrid="0" showGuides="1">
      <p:cViewPr varScale="1">
        <p:scale>
          <a:sx n="85" d="100"/>
          <a:sy n="85" d="100"/>
        </p:scale>
        <p:origin x="380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24B6FF-3BFA-463D-AF3B-9DE04AD22E04}" type="doc">
      <dgm:prSet loTypeId="urn:microsoft.com/office/officeart/2008/layout/AlternatingPictureBlocks" loCatId="list" qsTypeId="urn:microsoft.com/office/officeart/2005/8/quickstyle/simple1" qsCatId="simple" csTypeId="urn:microsoft.com/office/officeart/2005/8/colors/accent1_1" csCatId="accent1" phldr="1"/>
      <dgm:spPr/>
      <dgm:t>
        <a:bodyPr/>
        <a:lstStyle/>
        <a:p>
          <a:endParaRPr lang="nl-NL"/>
        </a:p>
      </dgm:t>
    </dgm:pt>
    <dgm:pt modelId="{F52C7497-CBED-4790-AFB1-00A4D99E1A8C}">
      <dgm:prSet phldrT="[Tekst]" custT="1"/>
      <dgm:spPr/>
      <dgm:t>
        <a:bodyPr/>
        <a:lstStyle/>
        <a:p>
          <a:pPr algn="r"/>
          <a:r>
            <a:rPr lang="nl-BE" sz="1400" kern="1200" dirty="0">
              <a:solidFill>
                <a:srgbClr val="68676C"/>
              </a:solidFill>
              <a:latin typeface="Arial" panose="020B0604020202020204" pitchFamily="34" charset="0"/>
              <a:ea typeface="+mn-ea"/>
              <a:cs typeface="Arial" panose="020B0604020202020204" pitchFamily="34" charset="0"/>
            </a:rPr>
            <a:t>1, Begeleiding, coaching, ondersteuning op maat en vraag</a:t>
          </a:r>
          <a:endParaRPr lang="nl-NL" sz="1400" kern="1200" dirty="0">
            <a:solidFill>
              <a:srgbClr val="68676C"/>
            </a:solidFill>
            <a:latin typeface="Arial" panose="020B0604020202020204" pitchFamily="34" charset="0"/>
            <a:ea typeface="+mn-ea"/>
            <a:cs typeface="Arial" panose="020B0604020202020204" pitchFamily="34" charset="0"/>
          </a:endParaRPr>
        </a:p>
      </dgm:t>
    </dgm:pt>
    <dgm:pt modelId="{C80029C1-B801-4386-9F5C-EC6D995F2979}" type="parTrans" cxnId="{1706B66D-462D-47C6-951C-00C6C141CA37}">
      <dgm:prSet/>
      <dgm:spPr/>
      <dgm:t>
        <a:bodyPr/>
        <a:lstStyle/>
        <a:p>
          <a:endParaRPr lang="nl-NL">
            <a:ln>
              <a:noFill/>
            </a:ln>
          </a:endParaRPr>
        </a:p>
      </dgm:t>
    </dgm:pt>
    <dgm:pt modelId="{3E7E8EAF-8E1B-4A07-84E5-CCCC7E9F0E45}" type="sibTrans" cxnId="{1706B66D-462D-47C6-951C-00C6C141CA37}">
      <dgm:prSet/>
      <dgm:spPr/>
      <dgm:t>
        <a:bodyPr/>
        <a:lstStyle/>
        <a:p>
          <a:endParaRPr lang="nl-NL">
            <a:ln>
              <a:noFill/>
            </a:ln>
          </a:endParaRPr>
        </a:p>
      </dgm:t>
    </dgm:pt>
    <dgm:pt modelId="{EA7D9DC3-2F6C-4EB0-8519-6D3B4380479C}">
      <dgm:prSet custT="1"/>
      <dgm:spPr/>
      <dgm:t>
        <a:bodyPr/>
        <a:lstStyle/>
        <a:p>
          <a:pPr algn="l"/>
          <a:r>
            <a:rPr lang="nl-BE" sz="1400" kern="1200" dirty="0">
              <a:solidFill>
                <a:srgbClr val="68676C"/>
              </a:solidFill>
              <a:latin typeface="Arial" panose="020B0604020202020204" pitchFamily="34" charset="0"/>
              <a:ea typeface="+mn-ea"/>
              <a:cs typeface="Arial" panose="020B0604020202020204" pitchFamily="34" charset="0"/>
            </a:rPr>
            <a:t>2, Procesevaluatie van de projecten</a:t>
          </a:r>
        </a:p>
      </dgm:t>
    </dgm:pt>
    <dgm:pt modelId="{28051269-AC13-4B7B-8AFD-9FE23D8126F0}" type="parTrans" cxnId="{CD8279F4-1E70-4D80-B8F8-CA8CD27D2D09}">
      <dgm:prSet/>
      <dgm:spPr/>
      <dgm:t>
        <a:bodyPr/>
        <a:lstStyle/>
        <a:p>
          <a:endParaRPr lang="nl-NL">
            <a:ln>
              <a:noFill/>
            </a:ln>
          </a:endParaRPr>
        </a:p>
      </dgm:t>
    </dgm:pt>
    <dgm:pt modelId="{3F5D3713-7406-4A05-BDAB-1CD0043D385A}" type="sibTrans" cxnId="{CD8279F4-1E70-4D80-B8F8-CA8CD27D2D09}">
      <dgm:prSet/>
      <dgm:spPr/>
      <dgm:t>
        <a:bodyPr/>
        <a:lstStyle/>
        <a:p>
          <a:endParaRPr lang="nl-NL">
            <a:ln>
              <a:noFill/>
            </a:ln>
          </a:endParaRPr>
        </a:p>
      </dgm:t>
    </dgm:pt>
    <dgm:pt modelId="{7D47E54A-9399-4096-B19B-A187D73EC57F}">
      <dgm:prSet custT="1"/>
      <dgm:spPr/>
      <dgm:t>
        <a:bodyPr/>
        <a:lstStyle/>
        <a:p>
          <a:pPr algn="r"/>
          <a:r>
            <a:rPr lang="nl-BE" sz="1400" kern="1200" dirty="0">
              <a:solidFill>
                <a:srgbClr val="68676C"/>
              </a:solidFill>
              <a:latin typeface="Arial" panose="020B0604020202020204" pitchFamily="34" charset="0"/>
              <a:ea typeface="+mn-ea"/>
              <a:cs typeface="Arial" panose="020B0604020202020204" pitchFamily="34" charset="0"/>
            </a:rPr>
            <a:t>3, Via intervisie groeien naar een bruggenbouwers-profiel</a:t>
          </a:r>
        </a:p>
      </dgm:t>
    </dgm:pt>
    <dgm:pt modelId="{1386EBCC-5FFB-43FC-9CCB-D2BD2D7476A2}" type="parTrans" cxnId="{2DE93F21-A60B-4C3B-9811-07FA1C1B2124}">
      <dgm:prSet/>
      <dgm:spPr/>
      <dgm:t>
        <a:bodyPr/>
        <a:lstStyle/>
        <a:p>
          <a:endParaRPr lang="nl-NL">
            <a:ln>
              <a:noFill/>
            </a:ln>
          </a:endParaRPr>
        </a:p>
      </dgm:t>
    </dgm:pt>
    <dgm:pt modelId="{F2F394F5-9282-4DED-A6F6-6FF77A1D9B3F}" type="sibTrans" cxnId="{2DE93F21-A60B-4C3B-9811-07FA1C1B2124}">
      <dgm:prSet/>
      <dgm:spPr/>
      <dgm:t>
        <a:bodyPr/>
        <a:lstStyle/>
        <a:p>
          <a:endParaRPr lang="nl-NL">
            <a:ln>
              <a:noFill/>
            </a:ln>
          </a:endParaRPr>
        </a:p>
      </dgm:t>
    </dgm:pt>
    <dgm:pt modelId="{929F04AA-5708-45BC-BA90-3FBA1DA48207}" type="pres">
      <dgm:prSet presAssocID="{8A24B6FF-3BFA-463D-AF3B-9DE04AD22E04}" presName="linearFlow" presStyleCnt="0">
        <dgm:presLayoutVars>
          <dgm:dir/>
          <dgm:resizeHandles val="exact"/>
        </dgm:presLayoutVars>
      </dgm:prSet>
      <dgm:spPr/>
      <dgm:t>
        <a:bodyPr/>
        <a:lstStyle/>
        <a:p>
          <a:endParaRPr lang="nl-NL"/>
        </a:p>
      </dgm:t>
    </dgm:pt>
    <dgm:pt modelId="{B7E893FF-0BCB-4D60-88D0-46478A214F5B}" type="pres">
      <dgm:prSet presAssocID="{F52C7497-CBED-4790-AFB1-00A4D99E1A8C}" presName="comp" presStyleCnt="0"/>
      <dgm:spPr/>
    </dgm:pt>
    <dgm:pt modelId="{4DCE9F62-775A-4EDE-B6D9-C154BA8E678F}" type="pres">
      <dgm:prSet presAssocID="{F52C7497-CBED-4790-AFB1-00A4D99E1A8C}" presName="rect2" presStyleLbl="node1" presStyleIdx="0" presStyleCnt="3" custScaleX="288936" custScaleY="50441" custLinFactNeighborX="1617" custLinFactNeighborY="9678">
        <dgm:presLayoutVars>
          <dgm:bulletEnabled val="1"/>
        </dgm:presLayoutVars>
      </dgm:prSet>
      <dgm:spPr/>
      <dgm:t>
        <a:bodyPr/>
        <a:lstStyle/>
        <a:p>
          <a:endParaRPr lang="nl-NL"/>
        </a:p>
      </dgm:t>
    </dgm:pt>
    <dgm:pt modelId="{46A60E23-05A7-487C-BEF3-3E60A211E0D5}" type="pres">
      <dgm:prSet presAssocID="{F52C7497-CBED-4790-AFB1-00A4D99E1A8C}" presName="rect1" presStyleLbl="lnNode1" presStyleIdx="0" presStyleCnt="3" custLinFactX="-87440" custLinFactNeighborX="-100000" custLinFactNeighborY="-13279"/>
      <dgm:spPr>
        <a:blipFill rotWithShape="1">
          <a:blip xmlns:r="http://schemas.openxmlformats.org/officeDocument/2006/relationships" r:embed="rId1"/>
          <a:stretch>
            <a:fillRect/>
          </a:stretch>
        </a:blipFill>
        <a:ln>
          <a:noFill/>
        </a:ln>
      </dgm:spPr>
    </dgm:pt>
    <dgm:pt modelId="{289F960E-5999-4D61-B8F5-96968A218E86}" type="pres">
      <dgm:prSet presAssocID="{3E7E8EAF-8E1B-4A07-84E5-CCCC7E9F0E45}" presName="sibTrans" presStyleCnt="0"/>
      <dgm:spPr/>
    </dgm:pt>
    <dgm:pt modelId="{0A4315CE-5E74-4358-90D8-476F420AC201}" type="pres">
      <dgm:prSet presAssocID="{EA7D9DC3-2F6C-4EB0-8519-6D3B4380479C}" presName="comp" presStyleCnt="0"/>
      <dgm:spPr/>
    </dgm:pt>
    <dgm:pt modelId="{3C588E65-9A3A-4617-8C56-676FD83AF4F5}" type="pres">
      <dgm:prSet presAssocID="{EA7D9DC3-2F6C-4EB0-8519-6D3B4380479C}" presName="rect2" presStyleLbl="node1" presStyleIdx="1" presStyleCnt="3" custScaleX="239357" custScaleY="50799" custLinFactNeighborX="3520" custLinFactNeighborY="-23361">
        <dgm:presLayoutVars>
          <dgm:bulletEnabled val="1"/>
        </dgm:presLayoutVars>
      </dgm:prSet>
      <dgm:spPr/>
      <dgm:t>
        <a:bodyPr/>
        <a:lstStyle/>
        <a:p>
          <a:endParaRPr lang="nl-NL"/>
        </a:p>
      </dgm:t>
    </dgm:pt>
    <dgm:pt modelId="{6FA6DFB5-3526-49C4-AC0C-F65597D47AC3}" type="pres">
      <dgm:prSet presAssocID="{EA7D9DC3-2F6C-4EB0-8519-6D3B4380479C}" presName="rect1" presStyleLbl="lnNode1" presStyleIdx="1" presStyleCnt="3" custLinFactNeighborX="61404" custLinFactNeighborY="-27157"/>
      <dgm:spPr>
        <a:blipFill rotWithShape="1">
          <a:blip xmlns:r="http://schemas.openxmlformats.org/officeDocument/2006/relationships" r:embed="rId2"/>
          <a:stretch>
            <a:fillRect/>
          </a:stretch>
        </a:blipFill>
        <a:ln>
          <a:noFill/>
        </a:ln>
      </dgm:spPr>
    </dgm:pt>
    <dgm:pt modelId="{584A82C2-75B9-48C4-AED2-9EEFD00DB42C}" type="pres">
      <dgm:prSet presAssocID="{3F5D3713-7406-4A05-BDAB-1CD0043D385A}" presName="sibTrans" presStyleCnt="0"/>
      <dgm:spPr/>
    </dgm:pt>
    <dgm:pt modelId="{C83B35D5-13AF-46F3-9FE8-12D545CC5BA6}" type="pres">
      <dgm:prSet presAssocID="{7D47E54A-9399-4096-B19B-A187D73EC57F}" presName="comp" presStyleCnt="0"/>
      <dgm:spPr/>
    </dgm:pt>
    <dgm:pt modelId="{72E74DA5-EFAD-43F8-AA93-90EF331364B5}" type="pres">
      <dgm:prSet presAssocID="{7D47E54A-9399-4096-B19B-A187D73EC57F}" presName="rect2" presStyleLbl="node1" presStyleIdx="2" presStyleCnt="3" custScaleX="301643" custScaleY="46137" custLinFactNeighborX="13472" custLinFactNeighborY="-60021">
        <dgm:presLayoutVars>
          <dgm:bulletEnabled val="1"/>
        </dgm:presLayoutVars>
      </dgm:prSet>
      <dgm:spPr/>
      <dgm:t>
        <a:bodyPr/>
        <a:lstStyle/>
        <a:p>
          <a:endParaRPr lang="nl-NL"/>
        </a:p>
      </dgm:t>
    </dgm:pt>
    <dgm:pt modelId="{145F8C13-8451-412D-9487-16EF53596F06}" type="pres">
      <dgm:prSet presAssocID="{7D47E54A-9399-4096-B19B-A187D73EC57F}" presName="rect1" presStyleLbl="lnNode1" presStyleIdx="2" presStyleCnt="3" custScaleX="123929" custScaleY="91166" custLinFactX="-39819" custLinFactNeighborX="-100000" custLinFactNeighborY="-57392"/>
      <dgm:spPr>
        <a:blipFill rotWithShape="1">
          <a:blip xmlns:r="http://schemas.openxmlformats.org/officeDocument/2006/relationships" r:embed="rId3"/>
          <a:stretch>
            <a:fillRect/>
          </a:stretch>
        </a:blipFill>
        <a:ln>
          <a:noFill/>
        </a:ln>
      </dgm:spPr>
    </dgm:pt>
  </dgm:ptLst>
  <dgm:cxnLst>
    <dgm:cxn modelId="{CD8279F4-1E70-4D80-B8F8-CA8CD27D2D09}" srcId="{8A24B6FF-3BFA-463D-AF3B-9DE04AD22E04}" destId="{EA7D9DC3-2F6C-4EB0-8519-6D3B4380479C}" srcOrd="1" destOrd="0" parTransId="{28051269-AC13-4B7B-8AFD-9FE23D8126F0}" sibTransId="{3F5D3713-7406-4A05-BDAB-1CD0043D385A}"/>
    <dgm:cxn modelId="{4C7AEC79-52A3-4C9D-8802-F51467E5C743}" type="presOf" srcId="{7D47E54A-9399-4096-B19B-A187D73EC57F}" destId="{72E74DA5-EFAD-43F8-AA93-90EF331364B5}" srcOrd="0" destOrd="0" presId="urn:microsoft.com/office/officeart/2008/layout/AlternatingPictureBlocks"/>
    <dgm:cxn modelId="{2DE93F21-A60B-4C3B-9811-07FA1C1B2124}" srcId="{8A24B6FF-3BFA-463D-AF3B-9DE04AD22E04}" destId="{7D47E54A-9399-4096-B19B-A187D73EC57F}" srcOrd="2" destOrd="0" parTransId="{1386EBCC-5FFB-43FC-9CCB-D2BD2D7476A2}" sibTransId="{F2F394F5-9282-4DED-A6F6-6FF77A1D9B3F}"/>
    <dgm:cxn modelId="{5AAB79BF-47F2-4832-866D-3F720935332C}" type="presOf" srcId="{F52C7497-CBED-4790-AFB1-00A4D99E1A8C}" destId="{4DCE9F62-775A-4EDE-B6D9-C154BA8E678F}" srcOrd="0" destOrd="0" presId="urn:microsoft.com/office/officeart/2008/layout/AlternatingPictureBlocks"/>
    <dgm:cxn modelId="{19260317-DD36-4EDC-84CC-F3B128CD184D}" type="presOf" srcId="{8A24B6FF-3BFA-463D-AF3B-9DE04AD22E04}" destId="{929F04AA-5708-45BC-BA90-3FBA1DA48207}" srcOrd="0" destOrd="0" presId="urn:microsoft.com/office/officeart/2008/layout/AlternatingPictureBlocks"/>
    <dgm:cxn modelId="{7D8BF616-C243-4004-BD89-A6F5A923F964}" type="presOf" srcId="{EA7D9DC3-2F6C-4EB0-8519-6D3B4380479C}" destId="{3C588E65-9A3A-4617-8C56-676FD83AF4F5}" srcOrd="0" destOrd="0" presId="urn:microsoft.com/office/officeart/2008/layout/AlternatingPictureBlocks"/>
    <dgm:cxn modelId="{1706B66D-462D-47C6-951C-00C6C141CA37}" srcId="{8A24B6FF-3BFA-463D-AF3B-9DE04AD22E04}" destId="{F52C7497-CBED-4790-AFB1-00A4D99E1A8C}" srcOrd="0" destOrd="0" parTransId="{C80029C1-B801-4386-9F5C-EC6D995F2979}" sibTransId="{3E7E8EAF-8E1B-4A07-84E5-CCCC7E9F0E45}"/>
    <dgm:cxn modelId="{418F5560-5317-41C1-9D5A-595FC5E135D0}" type="presParOf" srcId="{929F04AA-5708-45BC-BA90-3FBA1DA48207}" destId="{B7E893FF-0BCB-4D60-88D0-46478A214F5B}" srcOrd="0" destOrd="0" presId="urn:microsoft.com/office/officeart/2008/layout/AlternatingPictureBlocks"/>
    <dgm:cxn modelId="{43BD9D3D-9840-4209-9710-9C4838BC3078}" type="presParOf" srcId="{B7E893FF-0BCB-4D60-88D0-46478A214F5B}" destId="{4DCE9F62-775A-4EDE-B6D9-C154BA8E678F}" srcOrd="0" destOrd="0" presId="urn:microsoft.com/office/officeart/2008/layout/AlternatingPictureBlocks"/>
    <dgm:cxn modelId="{0865F78B-7F06-48FD-800F-7E471436A17C}" type="presParOf" srcId="{B7E893FF-0BCB-4D60-88D0-46478A214F5B}" destId="{46A60E23-05A7-487C-BEF3-3E60A211E0D5}" srcOrd="1" destOrd="0" presId="urn:microsoft.com/office/officeart/2008/layout/AlternatingPictureBlocks"/>
    <dgm:cxn modelId="{664C8817-3303-4960-9A05-156659F72A08}" type="presParOf" srcId="{929F04AA-5708-45BC-BA90-3FBA1DA48207}" destId="{289F960E-5999-4D61-B8F5-96968A218E86}" srcOrd="1" destOrd="0" presId="urn:microsoft.com/office/officeart/2008/layout/AlternatingPictureBlocks"/>
    <dgm:cxn modelId="{939F45E6-D2DC-4F99-A272-8277E174122E}" type="presParOf" srcId="{929F04AA-5708-45BC-BA90-3FBA1DA48207}" destId="{0A4315CE-5E74-4358-90D8-476F420AC201}" srcOrd="2" destOrd="0" presId="urn:microsoft.com/office/officeart/2008/layout/AlternatingPictureBlocks"/>
    <dgm:cxn modelId="{399BB806-D86D-493F-A9AB-9FE1830480C7}" type="presParOf" srcId="{0A4315CE-5E74-4358-90D8-476F420AC201}" destId="{3C588E65-9A3A-4617-8C56-676FD83AF4F5}" srcOrd="0" destOrd="0" presId="urn:microsoft.com/office/officeart/2008/layout/AlternatingPictureBlocks"/>
    <dgm:cxn modelId="{62E597A4-B6E7-4E0D-A658-1F84E3CA46F9}" type="presParOf" srcId="{0A4315CE-5E74-4358-90D8-476F420AC201}" destId="{6FA6DFB5-3526-49C4-AC0C-F65597D47AC3}" srcOrd="1" destOrd="0" presId="urn:microsoft.com/office/officeart/2008/layout/AlternatingPictureBlocks"/>
    <dgm:cxn modelId="{7F1BCCE9-C477-4B6A-B661-F43ACE92A79C}" type="presParOf" srcId="{929F04AA-5708-45BC-BA90-3FBA1DA48207}" destId="{584A82C2-75B9-48C4-AED2-9EEFD00DB42C}" srcOrd="3" destOrd="0" presId="urn:microsoft.com/office/officeart/2008/layout/AlternatingPictureBlocks"/>
    <dgm:cxn modelId="{E1CE75B8-BA29-42DE-94A3-3399FD365354}" type="presParOf" srcId="{929F04AA-5708-45BC-BA90-3FBA1DA48207}" destId="{C83B35D5-13AF-46F3-9FE8-12D545CC5BA6}" srcOrd="4" destOrd="0" presId="urn:microsoft.com/office/officeart/2008/layout/AlternatingPictureBlocks"/>
    <dgm:cxn modelId="{B84D43DC-2C47-476E-BCB7-A87DDA765120}" type="presParOf" srcId="{C83B35D5-13AF-46F3-9FE8-12D545CC5BA6}" destId="{72E74DA5-EFAD-43F8-AA93-90EF331364B5}" srcOrd="0" destOrd="0" presId="urn:microsoft.com/office/officeart/2008/layout/AlternatingPictureBlocks"/>
    <dgm:cxn modelId="{65FB5BE5-8EB4-4573-A505-CBC7BC190E31}" type="presParOf" srcId="{C83B35D5-13AF-46F3-9FE8-12D545CC5BA6}" destId="{145F8C13-8451-412D-9487-16EF53596F06}" srcOrd="1" destOrd="0" presId="urn:microsoft.com/office/officeart/2008/layout/AlternatingPictureBlocks"/>
  </dgm:cxnLst>
  <dgm:bg>
    <a:noFill/>
    <a:effectLst/>
  </dgm:bg>
  <dgm:whole>
    <a:ln w="3175">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A72DDD-B624-421A-9EE1-BB5F9BABBD53}"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nl-NL"/>
        </a:p>
      </dgm:t>
    </dgm:pt>
    <dgm:pt modelId="{ACF9DFD1-F22E-4304-BAF1-185CC98FEA35}">
      <dgm:prSet phldrT="[Tekst]" custT="1"/>
      <dgm:spPr/>
      <dgm:t>
        <a:bodyPr/>
        <a:lstStyle/>
        <a:p>
          <a:r>
            <a:rPr lang="nl-NL" sz="1400" kern="1200" dirty="0">
              <a:solidFill>
                <a:srgbClr val="68676C"/>
              </a:solidFill>
              <a:latin typeface="Arial" panose="020B0604020202020204" pitchFamily="34" charset="0"/>
              <a:ea typeface="+mn-ea"/>
              <a:cs typeface="Arial" panose="020B0604020202020204" pitchFamily="34" charset="0"/>
            </a:rPr>
            <a:t>1</a:t>
          </a:r>
          <a:r>
            <a:rPr lang="nl-NL" sz="1400" b="1" kern="1200" dirty="0">
              <a:solidFill>
                <a:schemeClr val="tx1"/>
              </a:solidFill>
              <a:latin typeface="Arial" panose="020B0604020202020204" pitchFamily="34" charset="0"/>
              <a:cs typeface="Arial" panose="020B0604020202020204" pitchFamily="34" charset="0"/>
            </a:rPr>
            <a:t>. </a:t>
          </a:r>
          <a:r>
            <a:rPr lang="nl-NL" sz="1400" kern="1200" dirty="0">
              <a:solidFill>
                <a:srgbClr val="68676C"/>
              </a:solidFill>
              <a:latin typeface="Arial" panose="020B0604020202020204" pitchFamily="34" charset="0"/>
              <a:ea typeface="+mn-ea"/>
              <a:cs typeface="Arial" panose="020B0604020202020204" pitchFamily="34" charset="0"/>
            </a:rPr>
            <a:t>participatie vanuit contact</a:t>
          </a:r>
        </a:p>
      </dgm:t>
    </dgm:pt>
    <dgm:pt modelId="{F704EFBE-45C5-4711-A522-9C08951B3206}" type="parTrans" cxnId="{5C08F0EF-4EE1-4D69-8A76-2C59B3C487AB}">
      <dgm:prSet/>
      <dgm:spPr/>
      <dgm:t>
        <a:bodyPr/>
        <a:lstStyle/>
        <a:p>
          <a:endParaRPr lang="nl-NL"/>
        </a:p>
      </dgm:t>
    </dgm:pt>
    <dgm:pt modelId="{5F5EE2ED-336F-45A0-AEE1-E214E0055F10}" type="sibTrans" cxnId="{5C08F0EF-4EE1-4D69-8A76-2C59B3C487AB}">
      <dgm:prSet/>
      <dgm:spPr/>
      <dgm:t>
        <a:bodyPr/>
        <a:lstStyle/>
        <a:p>
          <a:endParaRPr lang="nl-NL">
            <a:latin typeface="Arial" panose="020B0604020202020204" pitchFamily="34" charset="0"/>
            <a:cs typeface="Arial" panose="020B0604020202020204" pitchFamily="34" charset="0"/>
          </a:endParaRPr>
        </a:p>
      </dgm:t>
    </dgm:pt>
    <dgm:pt modelId="{3E7E2638-0DB4-443B-955B-F3C37193CB63}">
      <dgm:prSet phldrT="[Tekst]" custT="1"/>
      <dgm:spPr/>
      <dgm:t>
        <a:bodyPr/>
        <a:lstStyle/>
        <a:p>
          <a:r>
            <a:rPr lang="nl-NL" sz="1400" kern="1200" dirty="0">
              <a:solidFill>
                <a:srgbClr val="68676C"/>
              </a:solidFill>
              <a:latin typeface="Arial" panose="020B0604020202020204" pitchFamily="34" charset="0"/>
              <a:ea typeface="+mn-ea"/>
              <a:cs typeface="Arial" panose="020B0604020202020204" pitchFamily="34" charset="0"/>
            </a:rPr>
            <a:t>2. gelijkwaardigheid tussen actoren</a:t>
          </a:r>
        </a:p>
      </dgm:t>
    </dgm:pt>
    <dgm:pt modelId="{9FACF094-104C-4603-8ACB-D5658919B305}" type="parTrans" cxnId="{3C0A1442-5F73-4F61-9054-93CB4CD878F8}">
      <dgm:prSet/>
      <dgm:spPr/>
      <dgm:t>
        <a:bodyPr/>
        <a:lstStyle/>
        <a:p>
          <a:endParaRPr lang="nl-NL"/>
        </a:p>
      </dgm:t>
    </dgm:pt>
    <dgm:pt modelId="{A5DEA616-330C-4743-AF93-B8080DE3BEA7}" type="sibTrans" cxnId="{3C0A1442-5F73-4F61-9054-93CB4CD878F8}">
      <dgm:prSet/>
      <dgm:spPr/>
      <dgm:t>
        <a:bodyPr/>
        <a:lstStyle/>
        <a:p>
          <a:endParaRPr lang="nl-NL"/>
        </a:p>
      </dgm:t>
    </dgm:pt>
    <dgm:pt modelId="{415C4980-EAE2-4FB6-971A-3A51EEF6ACD2}">
      <dgm:prSet phldrT="[Tekst]" custT="1"/>
      <dgm:spPr/>
      <dgm:t>
        <a:bodyPr/>
        <a:lstStyle/>
        <a:p>
          <a:r>
            <a:rPr lang="nl-NL" sz="1400" kern="1200" dirty="0">
              <a:solidFill>
                <a:srgbClr val="68676C"/>
              </a:solidFill>
              <a:latin typeface="Arial" panose="020B0604020202020204" pitchFamily="34" charset="0"/>
              <a:ea typeface="+mn-ea"/>
              <a:cs typeface="Arial" panose="020B0604020202020204" pitchFamily="34" charset="0"/>
            </a:rPr>
            <a:t>3. verbinding op verschillende niveaus</a:t>
          </a:r>
        </a:p>
      </dgm:t>
    </dgm:pt>
    <dgm:pt modelId="{B431DA49-4B97-4E6A-BF65-35F40619E2A7}" type="parTrans" cxnId="{9C0B79BF-537F-4E09-A5A9-A6FF410F48B8}">
      <dgm:prSet/>
      <dgm:spPr/>
      <dgm:t>
        <a:bodyPr/>
        <a:lstStyle/>
        <a:p>
          <a:endParaRPr lang="nl-NL"/>
        </a:p>
      </dgm:t>
    </dgm:pt>
    <dgm:pt modelId="{181FC452-D5E0-4CCB-8230-011C0D5A6408}" type="sibTrans" cxnId="{9C0B79BF-537F-4E09-A5A9-A6FF410F48B8}">
      <dgm:prSet/>
      <dgm:spPr/>
      <dgm:t>
        <a:bodyPr/>
        <a:lstStyle/>
        <a:p>
          <a:endParaRPr lang="nl-NL"/>
        </a:p>
      </dgm:t>
    </dgm:pt>
    <dgm:pt modelId="{8D8391E0-6FE7-4D96-91EB-E4374D544D3F}">
      <dgm:prSet phldrT="[Tekst]" custT="1"/>
      <dgm:spPr/>
      <dgm:t>
        <a:bodyPr/>
        <a:lstStyle/>
        <a:p>
          <a:r>
            <a:rPr lang="nl-NL" sz="1400" kern="1200" dirty="0">
              <a:solidFill>
                <a:srgbClr val="68676C"/>
              </a:solidFill>
              <a:latin typeface="Arial" panose="020B0604020202020204" pitchFamily="34" charset="0"/>
              <a:ea typeface="+mn-ea"/>
              <a:cs typeface="Arial" panose="020B0604020202020204" pitchFamily="34" charset="0"/>
            </a:rPr>
            <a:t>4. vindplaatsgericht of </a:t>
          </a:r>
          <a:r>
            <a:rPr lang="nl-NL" sz="1400" kern="1200" dirty="0" err="1">
              <a:solidFill>
                <a:srgbClr val="68676C"/>
              </a:solidFill>
              <a:latin typeface="Arial" panose="020B0604020202020204" pitchFamily="34" charset="0"/>
              <a:ea typeface="+mn-ea"/>
              <a:cs typeface="Arial" panose="020B0604020202020204" pitchFamily="34" charset="0"/>
            </a:rPr>
            <a:t>outreachend</a:t>
          </a:r>
          <a:r>
            <a:rPr lang="nl-NL" sz="1400" kern="1200" dirty="0">
              <a:solidFill>
                <a:srgbClr val="68676C"/>
              </a:solidFill>
              <a:latin typeface="Arial" panose="020B0604020202020204" pitchFamily="34" charset="0"/>
              <a:ea typeface="+mn-ea"/>
              <a:cs typeface="Arial" panose="020B0604020202020204" pitchFamily="34" charset="0"/>
            </a:rPr>
            <a:t> werken</a:t>
          </a:r>
        </a:p>
      </dgm:t>
    </dgm:pt>
    <dgm:pt modelId="{44B4F2A5-FD5C-44C1-92AA-E926D2AAEAFC}" type="parTrans" cxnId="{31DFFFC8-9BC4-47C0-8F9D-C0B0A2DCE71B}">
      <dgm:prSet/>
      <dgm:spPr/>
      <dgm:t>
        <a:bodyPr/>
        <a:lstStyle/>
        <a:p>
          <a:endParaRPr lang="nl-NL"/>
        </a:p>
      </dgm:t>
    </dgm:pt>
    <dgm:pt modelId="{173DADF9-EBC6-42D7-9559-03083AAFB63D}" type="sibTrans" cxnId="{31DFFFC8-9BC4-47C0-8F9D-C0B0A2DCE71B}">
      <dgm:prSet/>
      <dgm:spPr/>
      <dgm:t>
        <a:bodyPr/>
        <a:lstStyle/>
        <a:p>
          <a:endParaRPr lang="nl-NL"/>
        </a:p>
      </dgm:t>
    </dgm:pt>
    <dgm:pt modelId="{DC9F5D6E-A448-4AD6-B9F6-A4C61F168994}">
      <dgm:prSet phldrT="[Tekst]" custT="1"/>
      <dgm:spPr/>
      <dgm:t>
        <a:bodyPr/>
        <a:lstStyle/>
        <a:p>
          <a:r>
            <a:rPr lang="nl-NL" sz="1400" kern="1200" dirty="0">
              <a:solidFill>
                <a:srgbClr val="68676C"/>
              </a:solidFill>
              <a:latin typeface="Arial" panose="020B0604020202020204" pitchFamily="34" charset="0"/>
              <a:ea typeface="+mn-ea"/>
              <a:cs typeface="Arial" panose="020B0604020202020204" pitchFamily="34" charset="0"/>
            </a:rPr>
            <a:t>5. signaalfunctie t.a.v. beleid en middenveld</a:t>
          </a:r>
        </a:p>
      </dgm:t>
    </dgm:pt>
    <dgm:pt modelId="{83E32631-8CC2-40F1-A812-EE4D36DF3B7D}" type="parTrans" cxnId="{B97A650B-DE18-4A74-90D6-7CD3659B4175}">
      <dgm:prSet/>
      <dgm:spPr/>
      <dgm:t>
        <a:bodyPr/>
        <a:lstStyle/>
        <a:p>
          <a:endParaRPr lang="nl-NL"/>
        </a:p>
      </dgm:t>
    </dgm:pt>
    <dgm:pt modelId="{C8F52871-88B0-46BB-BC9A-C92B54C0A235}" type="sibTrans" cxnId="{B97A650B-DE18-4A74-90D6-7CD3659B4175}">
      <dgm:prSet/>
      <dgm:spPr/>
      <dgm:t>
        <a:bodyPr/>
        <a:lstStyle/>
        <a:p>
          <a:endParaRPr lang="nl-NL"/>
        </a:p>
      </dgm:t>
    </dgm:pt>
    <dgm:pt modelId="{E91FDEB0-95E1-4AC0-B433-802BE521084F}">
      <dgm:prSet phldrT="[Tekst]" custT="1"/>
      <dgm:spPr/>
      <dgm:t>
        <a:bodyPr/>
        <a:lstStyle/>
        <a:p>
          <a:r>
            <a:rPr lang="nl-NL" sz="1400" kern="1200" dirty="0">
              <a:solidFill>
                <a:srgbClr val="68676C"/>
              </a:solidFill>
              <a:latin typeface="Arial" panose="020B0604020202020204" pitchFamily="34" charset="0"/>
              <a:ea typeface="+mn-ea"/>
              <a:cs typeface="Arial" panose="020B0604020202020204" pitchFamily="34" charset="0"/>
            </a:rPr>
            <a:t>6. reflectie op eigen tussenpositie</a:t>
          </a:r>
        </a:p>
      </dgm:t>
    </dgm:pt>
    <dgm:pt modelId="{3F8BC0DE-6F62-4878-A31E-7D51E6DA0F66}" type="parTrans" cxnId="{576A47AB-DDB8-45AF-9288-FA459EEEE726}">
      <dgm:prSet/>
      <dgm:spPr/>
      <dgm:t>
        <a:bodyPr/>
        <a:lstStyle/>
        <a:p>
          <a:endParaRPr lang="nl-NL"/>
        </a:p>
      </dgm:t>
    </dgm:pt>
    <dgm:pt modelId="{6F6DAB1C-2582-43F4-A9A6-2FE04C2E1E66}" type="sibTrans" cxnId="{576A47AB-DDB8-45AF-9288-FA459EEEE726}">
      <dgm:prSet/>
      <dgm:spPr/>
      <dgm:t>
        <a:bodyPr/>
        <a:lstStyle/>
        <a:p>
          <a:endParaRPr lang="nl-NL"/>
        </a:p>
      </dgm:t>
    </dgm:pt>
    <dgm:pt modelId="{ADF6DFAB-6064-414D-84CD-721932DD97F4}" type="pres">
      <dgm:prSet presAssocID="{6FA72DDD-B624-421A-9EE1-BB5F9BABBD53}" presName="Name0" presStyleCnt="0">
        <dgm:presLayoutVars>
          <dgm:chMax val="7"/>
          <dgm:chPref val="7"/>
          <dgm:dir/>
        </dgm:presLayoutVars>
      </dgm:prSet>
      <dgm:spPr/>
      <dgm:t>
        <a:bodyPr/>
        <a:lstStyle/>
        <a:p>
          <a:endParaRPr lang="nl-NL"/>
        </a:p>
      </dgm:t>
    </dgm:pt>
    <dgm:pt modelId="{EA0F58A6-FDA7-4960-8EDF-6012E9624503}" type="pres">
      <dgm:prSet presAssocID="{6FA72DDD-B624-421A-9EE1-BB5F9BABBD53}" presName="Name1" presStyleCnt="0"/>
      <dgm:spPr/>
    </dgm:pt>
    <dgm:pt modelId="{8D63D26F-1E07-49CE-9C3C-94C228FA99E4}" type="pres">
      <dgm:prSet presAssocID="{6FA72DDD-B624-421A-9EE1-BB5F9BABBD53}" presName="cycle" presStyleCnt="0"/>
      <dgm:spPr/>
    </dgm:pt>
    <dgm:pt modelId="{6F5E98AF-A0E9-44AD-9C5E-90CBFB4103E9}" type="pres">
      <dgm:prSet presAssocID="{6FA72DDD-B624-421A-9EE1-BB5F9BABBD53}" presName="srcNode" presStyleLbl="node1" presStyleIdx="0" presStyleCnt="6"/>
      <dgm:spPr/>
    </dgm:pt>
    <dgm:pt modelId="{DB4D58A1-CD32-496A-9F0A-960593D624C7}" type="pres">
      <dgm:prSet presAssocID="{6FA72DDD-B624-421A-9EE1-BB5F9BABBD53}" presName="conn" presStyleLbl="parChTrans1D2" presStyleIdx="0" presStyleCnt="1"/>
      <dgm:spPr/>
      <dgm:t>
        <a:bodyPr/>
        <a:lstStyle/>
        <a:p>
          <a:endParaRPr lang="nl-NL"/>
        </a:p>
      </dgm:t>
    </dgm:pt>
    <dgm:pt modelId="{C3F7A334-3643-4E56-A33A-E54D0C3AB467}" type="pres">
      <dgm:prSet presAssocID="{6FA72DDD-B624-421A-9EE1-BB5F9BABBD53}" presName="extraNode" presStyleLbl="node1" presStyleIdx="0" presStyleCnt="6"/>
      <dgm:spPr/>
    </dgm:pt>
    <dgm:pt modelId="{30BBDCFC-141C-4FA4-B462-FE656FC88445}" type="pres">
      <dgm:prSet presAssocID="{6FA72DDD-B624-421A-9EE1-BB5F9BABBD53}" presName="dstNode" presStyleLbl="node1" presStyleIdx="0" presStyleCnt="6"/>
      <dgm:spPr/>
    </dgm:pt>
    <dgm:pt modelId="{11EEAF51-FA21-46BD-A939-73837C54E693}" type="pres">
      <dgm:prSet presAssocID="{ACF9DFD1-F22E-4304-BAF1-185CC98FEA35}" presName="text_1" presStyleLbl="node1" presStyleIdx="0" presStyleCnt="6">
        <dgm:presLayoutVars>
          <dgm:bulletEnabled val="1"/>
        </dgm:presLayoutVars>
      </dgm:prSet>
      <dgm:spPr/>
      <dgm:t>
        <a:bodyPr/>
        <a:lstStyle/>
        <a:p>
          <a:endParaRPr lang="nl-NL"/>
        </a:p>
      </dgm:t>
    </dgm:pt>
    <dgm:pt modelId="{867A60A6-C9D0-47D8-BB91-483E96D70CA6}" type="pres">
      <dgm:prSet presAssocID="{ACF9DFD1-F22E-4304-BAF1-185CC98FEA35}" presName="accent_1" presStyleCnt="0"/>
      <dgm:spPr/>
    </dgm:pt>
    <dgm:pt modelId="{09047DF4-522E-4FF3-9579-EF59A44208D6}" type="pres">
      <dgm:prSet presAssocID="{ACF9DFD1-F22E-4304-BAF1-185CC98FEA35}" presName="accentRepeatNode" presStyleLbl="solidFgAcc1" presStyleIdx="0" presStyleCnt="6"/>
      <dgm:spPr/>
    </dgm:pt>
    <dgm:pt modelId="{C8209D9B-6A04-43A6-AC9C-F61CAE4C021A}" type="pres">
      <dgm:prSet presAssocID="{3E7E2638-0DB4-443B-955B-F3C37193CB63}" presName="text_2" presStyleLbl="node1" presStyleIdx="1" presStyleCnt="6">
        <dgm:presLayoutVars>
          <dgm:bulletEnabled val="1"/>
        </dgm:presLayoutVars>
      </dgm:prSet>
      <dgm:spPr/>
      <dgm:t>
        <a:bodyPr/>
        <a:lstStyle/>
        <a:p>
          <a:endParaRPr lang="nl-NL"/>
        </a:p>
      </dgm:t>
    </dgm:pt>
    <dgm:pt modelId="{ADD6CD96-88C1-4B03-8CFB-19067D470811}" type="pres">
      <dgm:prSet presAssocID="{3E7E2638-0DB4-443B-955B-F3C37193CB63}" presName="accent_2" presStyleCnt="0"/>
      <dgm:spPr/>
    </dgm:pt>
    <dgm:pt modelId="{BC6F0641-2CAC-4A7D-BA6A-AAE3C5776A52}" type="pres">
      <dgm:prSet presAssocID="{3E7E2638-0DB4-443B-955B-F3C37193CB63}" presName="accentRepeatNode" presStyleLbl="solidFgAcc1" presStyleIdx="1" presStyleCnt="6"/>
      <dgm:spPr/>
    </dgm:pt>
    <dgm:pt modelId="{54ED0A7C-E9E6-4E7A-8A27-25547A6397DB}" type="pres">
      <dgm:prSet presAssocID="{415C4980-EAE2-4FB6-971A-3A51EEF6ACD2}" presName="text_3" presStyleLbl="node1" presStyleIdx="2" presStyleCnt="6" custLinFactNeighborX="-296" custLinFactNeighborY="-2485">
        <dgm:presLayoutVars>
          <dgm:bulletEnabled val="1"/>
        </dgm:presLayoutVars>
      </dgm:prSet>
      <dgm:spPr/>
      <dgm:t>
        <a:bodyPr/>
        <a:lstStyle/>
        <a:p>
          <a:endParaRPr lang="nl-NL"/>
        </a:p>
      </dgm:t>
    </dgm:pt>
    <dgm:pt modelId="{AA0B7241-57DC-417A-B562-7CB47A008FC1}" type="pres">
      <dgm:prSet presAssocID="{415C4980-EAE2-4FB6-971A-3A51EEF6ACD2}" presName="accent_3" presStyleCnt="0"/>
      <dgm:spPr/>
    </dgm:pt>
    <dgm:pt modelId="{D98C6F9D-2766-4767-BCBA-C455EDB410A8}" type="pres">
      <dgm:prSet presAssocID="{415C4980-EAE2-4FB6-971A-3A51EEF6ACD2}" presName="accentRepeatNode" presStyleLbl="solidFgAcc1" presStyleIdx="2" presStyleCnt="6"/>
      <dgm:spPr/>
    </dgm:pt>
    <dgm:pt modelId="{CBB2DFE7-402D-465F-B414-F2DEEAEA5322}" type="pres">
      <dgm:prSet presAssocID="{8D8391E0-6FE7-4D96-91EB-E4374D544D3F}" presName="text_4" presStyleLbl="node1" presStyleIdx="3" presStyleCnt="6">
        <dgm:presLayoutVars>
          <dgm:bulletEnabled val="1"/>
        </dgm:presLayoutVars>
      </dgm:prSet>
      <dgm:spPr/>
      <dgm:t>
        <a:bodyPr/>
        <a:lstStyle/>
        <a:p>
          <a:endParaRPr lang="nl-NL"/>
        </a:p>
      </dgm:t>
    </dgm:pt>
    <dgm:pt modelId="{F0C08595-D3D8-4BBB-A684-90B52DFE0EAB}" type="pres">
      <dgm:prSet presAssocID="{8D8391E0-6FE7-4D96-91EB-E4374D544D3F}" presName="accent_4" presStyleCnt="0"/>
      <dgm:spPr/>
    </dgm:pt>
    <dgm:pt modelId="{698330FD-DE8C-42E5-8654-61B96A72A16C}" type="pres">
      <dgm:prSet presAssocID="{8D8391E0-6FE7-4D96-91EB-E4374D544D3F}" presName="accentRepeatNode" presStyleLbl="solidFgAcc1" presStyleIdx="3" presStyleCnt="6"/>
      <dgm:spPr/>
    </dgm:pt>
    <dgm:pt modelId="{8E0AFC87-1C91-4B68-834D-7C10084675A2}" type="pres">
      <dgm:prSet presAssocID="{DC9F5D6E-A448-4AD6-B9F6-A4C61F168994}" presName="text_5" presStyleLbl="node1" presStyleIdx="4" presStyleCnt="6" custLinFactNeighborX="847">
        <dgm:presLayoutVars>
          <dgm:bulletEnabled val="1"/>
        </dgm:presLayoutVars>
      </dgm:prSet>
      <dgm:spPr/>
      <dgm:t>
        <a:bodyPr/>
        <a:lstStyle/>
        <a:p>
          <a:endParaRPr lang="nl-NL"/>
        </a:p>
      </dgm:t>
    </dgm:pt>
    <dgm:pt modelId="{00A78704-AD97-4183-84B1-62CB9BE2F990}" type="pres">
      <dgm:prSet presAssocID="{DC9F5D6E-A448-4AD6-B9F6-A4C61F168994}" presName="accent_5" presStyleCnt="0"/>
      <dgm:spPr/>
    </dgm:pt>
    <dgm:pt modelId="{9D754BBE-85B9-453C-B090-8266DBA501FB}" type="pres">
      <dgm:prSet presAssocID="{DC9F5D6E-A448-4AD6-B9F6-A4C61F168994}" presName="accentRepeatNode" presStyleLbl="solidFgAcc1" presStyleIdx="4" presStyleCnt="6"/>
      <dgm:spPr/>
    </dgm:pt>
    <dgm:pt modelId="{544FC247-3BC5-48FD-B3B6-3D66BEA57A3D}" type="pres">
      <dgm:prSet presAssocID="{E91FDEB0-95E1-4AC0-B433-802BE521084F}" presName="text_6" presStyleLbl="node1" presStyleIdx="5" presStyleCnt="6">
        <dgm:presLayoutVars>
          <dgm:bulletEnabled val="1"/>
        </dgm:presLayoutVars>
      </dgm:prSet>
      <dgm:spPr/>
      <dgm:t>
        <a:bodyPr/>
        <a:lstStyle/>
        <a:p>
          <a:endParaRPr lang="nl-NL"/>
        </a:p>
      </dgm:t>
    </dgm:pt>
    <dgm:pt modelId="{395360B7-C6A6-42C2-A30C-A4CEB7788E5D}" type="pres">
      <dgm:prSet presAssocID="{E91FDEB0-95E1-4AC0-B433-802BE521084F}" presName="accent_6" presStyleCnt="0"/>
      <dgm:spPr/>
    </dgm:pt>
    <dgm:pt modelId="{114BD0D5-F7CA-41B5-AF52-6824B1D4217F}" type="pres">
      <dgm:prSet presAssocID="{E91FDEB0-95E1-4AC0-B433-802BE521084F}" presName="accentRepeatNode" presStyleLbl="solidFgAcc1" presStyleIdx="5" presStyleCnt="6"/>
      <dgm:spPr/>
    </dgm:pt>
  </dgm:ptLst>
  <dgm:cxnLst>
    <dgm:cxn modelId="{41B583E6-0D2A-144F-9768-09A3DD664B1F}" type="presOf" srcId="{6FA72DDD-B624-421A-9EE1-BB5F9BABBD53}" destId="{ADF6DFAB-6064-414D-84CD-721932DD97F4}" srcOrd="0" destOrd="0" presId="urn:microsoft.com/office/officeart/2008/layout/VerticalCurvedList"/>
    <dgm:cxn modelId="{B2350B1E-CEA8-704C-BDBB-299320C84D05}" type="presOf" srcId="{415C4980-EAE2-4FB6-971A-3A51EEF6ACD2}" destId="{54ED0A7C-E9E6-4E7A-8A27-25547A6397DB}" srcOrd="0" destOrd="0" presId="urn:microsoft.com/office/officeart/2008/layout/VerticalCurvedList"/>
    <dgm:cxn modelId="{5C08F0EF-4EE1-4D69-8A76-2C59B3C487AB}" srcId="{6FA72DDD-B624-421A-9EE1-BB5F9BABBD53}" destId="{ACF9DFD1-F22E-4304-BAF1-185CC98FEA35}" srcOrd="0" destOrd="0" parTransId="{F704EFBE-45C5-4711-A522-9C08951B3206}" sibTransId="{5F5EE2ED-336F-45A0-AEE1-E214E0055F10}"/>
    <dgm:cxn modelId="{3ED1BF0D-1B91-304E-BFE5-EAF70F78D2BA}" type="presOf" srcId="{E91FDEB0-95E1-4AC0-B433-802BE521084F}" destId="{544FC247-3BC5-48FD-B3B6-3D66BEA57A3D}" srcOrd="0" destOrd="0" presId="urn:microsoft.com/office/officeart/2008/layout/VerticalCurvedList"/>
    <dgm:cxn modelId="{576A47AB-DDB8-45AF-9288-FA459EEEE726}" srcId="{6FA72DDD-B624-421A-9EE1-BB5F9BABBD53}" destId="{E91FDEB0-95E1-4AC0-B433-802BE521084F}" srcOrd="5" destOrd="0" parTransId="{3F8BC0DE-6F62-4878-A31E-7D51E6DA0F66}" sibTransId="{6F6DAB1C-2582-43F4-A9A6-2FE04C2E1E66}"/>
    <dgm:cxn modelId="{3C0A1442-5F73-4F61-9054-93CB4CD878F8}" srcId="{6FA72DDD-B624-421A-9EE1-BB5F9BABBD53}" destId="{3E7E2638-0DB4-443B-955B-F3C37193CB63}" srcOrd="1" destOrd="0" parTransId="{9FACF094-104C-4603-8ACB-D5658919B305}" sibTransId="{A5DEA616-330C-4743-AF93-B8080DE3BEA7}"/>
    <dgm:cxn modelId="{31DFFFC8-9BC4-47C0-8F9D-C0B0A2DCE71B}" srcId="{6FA72DDD-B624-421A-9EE1-BB5F9BABBD53}" destId="{8D8391E0-6FE7-4D96-91EB-E4374D544D3F}" srcOrd="3" destOrd="0" parTransId="{44B4F2A5-FD5C-44C1-92AA-E926D2AAEAFC}" sibTransId="{173DADF9-EBC6-42D7-9559-03083AAFB63D}"/>
    <dgm:cxn modelId="{A80A72DA-97EB-0840-B5C1-5F3FC8647CD9}" type="presOf" srcId="{3E7E2638-0DB4-443B-955B-F3C37193CB63}" destId="{C8209D9B-6A04-43A6-AC9C-F61CAE4C021A}" srcOrd="0" destOrd="0" presId="urn:microsoft.com/office/officeart/2008/layout/VerticalCurvedList"/>
    <dgm:cxn modelId="{E7E293B8-F2B5-3F4E-B47D-E7BD7B4C101C}" type="presOf" srcId="{DC9F5D6E-A448-4AD6-B9F6-A4C61F168994}" destId="{8E0AFC87-1C91-4B68-834D-7C10084675A2}" srcOrd="0" destOrd="0" presId="urn:microsoft.com/office/officeart/2008/layout/VerticalCurvedList"/>
    <dgm:cxn modelId="{B97A650B-DE18-4A74-90D6-7CD3659B4175}" srcId="{6FA72DDD-B624-421A-9EE1-BB5F9BABBD53}" destId="{DC9F5D6E-A448-4AD6-B9F6-A4C61F168994}" srcOrd="4" destOrd="0" parTransId="{83E32631-8CC2-40F1-A812-EE4D36DF3B7D}" sibTransId="{C8F52871-88B0-46BB-BC9A-C92B54C0A235}"/>
    <dgm:cxn modelId="{6B625915-18BF-F741-AFAA-2AED5BCADF77}" type="presOf" srcId="{ACF9DFD1-F22E-4304-BAF1-185CC98FEA35}" destId="{11EEAF51-FA21-46BD-A939-73837C54E693}" srcOrd="0" destOrd="0" presId="urn:microsoft.com/office/officeart/2008/layout/VerticalCurvedList"/>
    <dgm:cxn modelId="{0BFCF4C7-102E-8447-9AD7-A98FBD21CCA9}" type="presOf" srcId="{5F5EE2ED-336F-45A0-AEE1-E214E0055F10}" destId="{DB4D58A1-CD32-496A-9F0A-960593D624C7}" srcOrd="0" destOrd="0" presId="urn:microsoft.com/office/officeart/2008/layout/VerticalCurvedList"/>
    <dgm:cxn modelId="{50F9EC14-2008-E641-8197-8708CA173B2A}" type="presOf" srcId="{8D8391E0-6FE7-4D96-91EB-E4374D544D3F}" destId="{CBB2DFE7-402D-465F-B414-F2DEEAEA5322}" srcOrd="0" destOrd="0" presId="urn:microsoft.com/office/officeart/2008/layout/VerticalCurvedList"/>
    <dgm:cxn modelId="{9C0B79BF-537F-4E09-A5A9-A6FF410F48B8}" srcId="{6FA72DDD-B624-421A-9EE1-BB5F9BABBD53}" destId="{415C4980-EAE2-4FB6-971A-3A51EEF6ACD2}" srcOrd="2" destOrd="0" parTransId="{B431DA49-4B97-4E6A-BF65-35F40619E2A7}" sibTransId="{181FC452-D5E0-4CCB-8230-011C0D5A6408}"/>
    <dgm:cxn modelId="{1E587FC3-D8B4-F743-9340-3DBD143B86A0}" type="presParOf" srcId="{ADF6DFAB-6064-414D-84CD-721932DD97F4}" destId="{EA0F58A6-FDA7-4960-8EDF-6012E9624503}" srcOrd="0" destOrd="0" presId="urn:microsoft.com/office/officeart/2008/layout/VerticalCurvedList"/>
    <dgm:cxn modelId="{BEA4F8DF-31D8-BA48-9D3E-01BE07C9C021}" type="presParOf" srcId="{EA0F58A6-FDA7-4960-8EDF-6012E9624503}" destId="{8D63D26F-1E07-49CE-9C3C-94C228FA99E4}" srcOrd="0" destOrd="0" presId="urn:microsoft.com/office/officeart/2008/layout/VerticalCurvedList"/>
    <dgm:cxn modelId="{9D7EC044-1209-4D42-9D55-A18C2E9BA3E6}" type="presParOf" srcId="{8D63D26F-1E07-49CE-9C3C-94C228FA99E4}" destId="{6F5E98AF-A0E9-44AD-9C5E-90CBFB4103E9}" srcOrd="0" destOrd="0" presId="urn:microsoft.com/office/officeart/2008/layout/VerticalCurvedList"/>
    <dgm:cxn modelId="{E0BCB327-8786-634C-8193-6A6250B4343A}" type="presParOf" srcId="{8D63D26F-1E07-49CE-9C3C-94C228FA99E4}" destId="{DB4D58A1-CD32-496A-9F0A-960593D624C7}" srcOrd="1" destOrd="0" presId="urn:microsoft.com/office/officeart/2008/layout/VerticalCurvedList"/>
    <dgm:cxn modelId="{36E7D3FB-0807-A947-953B-28BA06677733}" type="presParOf" srcId="{8D63D26F-1E07-49CE-9C3C-94C228FA99E4}" destId="{C3F7A334-3643-4E56-A33A-E54D0C3AB467}" srcOrd="2" destOrd="0" presId="urn:microsoft.com/office/officeart/2008/layout/VerticalCurvedList"/>
    <dgm:cxn modelId="{8F9A0AEA-0C5F-3D4C-9A56-224CBFB1FFDA}" type="presParOf" srcId="{8D63D26F-1E07-49CE-9C3C-94C228FA99E4}" destId="{30BBDCFC-141C-4FA4-B462-FE656FC88445}" srcOrd="3" destOrd="0" presId="urn:microsoft.com/office/officeart/2008/layout/VerticalCurvedList"/>
    <dgm:cxn modelId="{09A8ECC4-9DEA-A84A-BBEB-97F472FF6425}" type="presParOf" srcId="{EA0F58A6-FDA7-4960-8EDF-6012E9624503}" destId="{11EEAF51-FA21-46BD-A939-73837C54E693}" srcOrd="1" destOrd="0" presId="urn:microsoft.com/office/officeart/2008/layout/VerticalCurvedList"/>
    <dgm:cxn modelId="{A9466E49-6729-DC4B-AB26-220B6C80E546}" type="presParOf" srcId="{EA0F58A6-FDA7-4960-8EDF-6012E9624503}" destId="{867A60A6-C9D0-47D8-BB91-483E96D70CA6}" srcOrd="2" destOrd="0" presId="urn:microsoft.com/office/officeart/2008/layout/VerticalCurvedList"/>
    <dgm:cxn modelId="{6A9886D1-2EFC-D646-B464-EB9DE18AC96B}" type="presParOf" srcId="{867A60A6-C9D0-47D8-BB91-483E96D70CA6}" destId="{09047DF4-522E-4FF3-9579-EF59A44208D6}" srcOrd="0" destOrd="0" presId="urn:microsoft.com/office/officeart/2008/layout/VerticalCurvedList"/>
    <dgm:cxn modelId="{EF89CFAF-42C8-A449-80BC-B4D8E2EA9E40}" type="presParOf" srcId="{EA0F58A6-FDA7-4960-8EDF-6012E9624503}" destId="{C8209D9B-6A04-43A6-AC9C-F61CAE4C021A}" srcOrd="3" destOrd="0" presId="urn:microsoft.com/office/officeart/2008/layout/VerticalCurvedList"/>
    <dgm:cxn modelId="{2817ACB3-FA4D-B844-BEDE-AB70137D43C5}" type="presParOf" srcId="{EA0F58A6-FDA7-4960-8EDF-6012E9624503}" destId="{ADD6CD96-88C1-4B03-8CFB-19067D470811}" srcOrd="4" destOrd="0" presId="urn:microsoft.com/office/officeart/2008/layout/VerticalCurvedList"/>
    <dgm:cxn modelId="{79336F40-85E9-4249-A37B-2EA997620543}" type="presParOf" srcId="{ADD6CD96-88C1-4B03-8CFB-19067D470811}" destId="{BC6F0641-2CAC-4A7D-BA6A-AAE3C5776A52}" srcOrd="0" destOrd="0" presId="urn:microsoft.com/office/officeart/2008/layout/VerticalCurvedList"/>
    <dgm:cxn modelId="{AC390CD8-0B40-3B43-B1C1-D0958CADB1D8}" type="presParOf" srcId="{EA0F58A6-FDA7-4960-8EDF-6012E9624503}" destId="{54ED0A7C-E9E6-4E7A-8A27-25547A6397DB}" srcOrd="5" destOrd="0" presId="urn:microsoft.com/office/officeart/2008/layout/VerticalCurvedList"/>
    <dgm:cxn modelId="{F701FC7E-CFA2-424E-84CA-998D86918FE5}" type="presParOf" srcId="{EA0F58A6-FDA7-4960-8EDF-6012E9624503}" destId="{AA0B7241-57DC-417A-B562-7CB47A008FC1}" srcOrd="6" destOrd="0" presId="urn:microsoft.com/office/officeart/2008/layout/VerticalCurvedList"/>
    <dgm:cxn modelId="{9ADA2E80-ED85-9D4E-8B93-C81FD79F2770}" type="presParOf" srcId="{AA0B7241-57DC-417A-B562-7CB47A008FC1}" destId="{D98C6F9D-2766-4767-BCBA-C455EDB410A8}" srcOrd="0" destOrd="0" presId="urn:microsoft.com/office/officeart/2008/layout/VerticalCurvedList"/>
    <dgm:cxn modelId="{7A65693F-8CD4-1A47-9332-65A0C961D0C9}" type="presParOf" srcId="{EA0F58A6-FDA7-4960-8EDF-6012E9624503}" destId="{CBB2DFE7-402D-465F-B414-F2DEEAEA5322}" srcOrd="7" destOrd="0" presId="urn:microsoft.com/office/officeart/2008/layout/VerticalCurvedList"/>
    <dgm:cxn modelId="{311FBB6E-F0B4-F049-B300-0F789F745C61}" type="presParOf" srcId="{EA0F58A6-FDA7-4960-8EDF-6012E9624503}" destId="{F0C08595-D3D8-4BBB-A684-90B52DFE0EAB}" srcOrd="8" destOrd="0" presId="urn:microsoft.com/office/officeart/2008/layout/VerticalCurvedList"/>
    <dgm:cxn modelId="{E0DF3D55-9414-EC40-9188-724922486173}" type="presParOf" srcId="{F0C08595-D3D8-4BBB-A684-90B52DFE0EAB}" destId="{698330FD-DE8C-42E5-8654-61B96A72A16C}" srcOrd="0" destOrd="0" presId="urn:microsoft.com/office/officeart/2008/layout/VerticalCurvedList"/>
    <dgm:cxn modelId="{A16066D9-5550-8848-8AD0-5982854AA0DC}" type="presParOf" srcId="{EA0F58A6-FDA7-4960-8EDF-6012E9624503}" destId="{8E0AFC87-1C91-4B68-834D-7C10084675A2}" srcOrd="9" destOrd="0" presId="urn:microsoft.com/office/officeart/2008/layout/VerticalCurvedList"/>
    <dgm:cxn modelId="{151B80F2-A930-0D4B-8CCA-C4417A4CB04B}" type="presParOf" srcId="{EA0F58A6-FDA7-4960-8EDF-6012E9624503}" destId="{00A78704-AD97-4183-84B1-62CB9BE2F990}" srcOrd="10" destOrd="0" presId="urn:microsoft.com/office/officeart/2008/layout/VerticalCurvedList"/>
    <dgm:cxn modelId="{D5ADB8ED-D100-E042-9991-7A89CD8FE979}" type="presParOf" srcId="{00A78704-AD97-4183-84B1-62CB9BE2F990}" destId="{9D754BBE-85B9-453C-B090-8266DBA501FB}" srcOrd="0" destOrd="0" presId="urn:microsoft.com/office/officeart/2008/layout/VerticalCurvedList"/>
    <dgm:cxn modelId="{DD0F7D76-634B-C842-AA7E-347A2D30CD1D}" type="presParOf" srcId="{EA0F58A6-FDA7-4960-8EDF-6012E9624503}" destId="{544FC247-3BC5-48FD-B3B6-3D66BEA57A3D}" srcOrd="11" destOrd="0" presId="urn:microsoft.com/office/officeart/2008/layout/VerticalCurvedList"/>
    <dgm:cxn modelId="{F2231D37-4A2B-D14A-B978-1DCBE0201C5D}" type="presParOf" srcId="{EA0F58A6-FDA7-4960-8EDF-6012E9624503}" destId="{395360B7-C6A6-42C2-A30C-A4CEB7788E5D}" srcOrd="12" destOrd="0" presId="urn:microsoft.com/office/officeart/2008/layout/VerticalCurvedList"/>
    <dgm:cxn modelId="{D472CB70-E6A3-F14E-AD04-6E26BCA3CA0C}" type="presParOf" srcId="{395360B7-C6A6-42C2-A30C-A4CEB7788E5D}" destId="{114BD0D5-F7CA-41B5-AF52-6824B1D4217F}" srcOrd="0" destOrd="0" presId="urn:microsoft.com/office/officeart/2008/layout/VerticalCurvedLis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5164C2-E2D4-496B-A946-FF227637289D}" type="doc">
      <dgm:prSet loTypeId="urn:microsoft.com/office/officeart/2005/8/layout/hProcess9" loCatId="process" qsTypeId="urn:microsoft.com/office/officeart/2005/8/quickstyle/simple5" qsCatId="simple" csTypeId="urn:microsoft.com/office/officeart/2005/8/colors/colorful2" csCatId="colorful" phldr="1"/>
      <dgm:spPr/>
    </dgm:pt>
    <dgm:pt modelId="{BC40149E-5D8F-4004-AF06-BB48E810B066}">
      <dgm:prSet phldrT="[Tekst]"/>
      <dgm:spPr/>
      <dgm:t>
        <a:bodyPr/>
        <a:lstStyle/>
        <a:p>
          <a:r>
            <a:rPr lang="nl-BE" dirty="0"/>
            <a:t>Voorbereidingsfase</a:t>
          </a:r>
        </a:p>
        <a:p>
          <a:r>
            <a:rPr lang="nl-BE" dirty="0"/>
            <a:t>Feb – Aug 2019</a:t>
          </a:r>
        </a:p>
      </dgm:t>
    </dgm:pt>
    <dgm:pt modelId="{81E3E5AC-8740-470E-BAD7-D173FA25C3C8}" type="parTrans" cxnId="{DE1A221F-FD89-4F86-BA90-66223082F77B}">
      <dgm:prSet/>
      <dgm:spPr/>
      <dgm:t>
        <a:bodyPr/>
        <a:lstStyle/>
        <a:p>
          <a:endParaRPr lang="nl-BE"/>
        </a:p>
      </dgm:t>
    </dgm:pt>
    <dgm:pt modelId="{AEF4DE7F-67A6-4C35-9CC4-14D95FFF80E9}" type="sibTrans" cxnId="{DE1A221F-FD89-4F86-BA90-66223082F77B}">
      <dgm:prSet/>
      <dgm:spPr/>
      <dgm:t>
        <a:bodyPr/>
        <a:lstStyle/>
        <a:p>
          <a:endParaRPr lang="nl-BE"/>
        </a:p>
      </dgm:t>
    </dgm:pt>
    <dgm:pt modelId="{70497BDC-1C6F-4907-BB23-8531824E1B9D}">
      <dgm:prSet phldrT="[Tekst]"/>
      <dgm:spPr/>
      <dgm:t>
        <a:bodyPr/>
        <a:lstStyle/>
        <a:p>
          <a:r>
            <a:rPr lang="nl-BE" dirty="0"/>
            <a:t>Start Project XX </a:t>
          </a:r>
        </a:p>
        <a:p>
          <a:r>
            <a:rPr lang="nl-BE" dirty="0"/>
            <a:t>Sept 2019 - Nu</a:t>
          </a:r>
        </a:p>
      </dgm:t>
    </dgm:pt>
    <dgm:pt modelId="{F0047368-C6DD-4635-B47C-39A02C67A4C1}" type="parTrans" cxnId="{57494A11-4B23-419C-93B3-7D40F7EEA986}">
      <dgm:prSet/>
      <dgm:spPr/>
      <dgm:t>
        <a:bodyPr/>
        <a:lstStyle/>
        <a:p>
          <a:endParaRPr lang="nl-BE"/>
        </a:p>
      </dgm:t>
    </dgm:pt>
    <dgm:pt modelId="{19A43F4A-CA40-4CD8-8CD0-BA1EDD7E8F2E}" type="sibTrans" cxnId="{57494A11-4B23-419C-93B3-7D40F7EEA986}">
      <dgm:prSet/>
      <dgm:spPr/>
      <dgm:t>
        <a:bodyPr/>
        <a:lstStyle/>
        <a:p>
          <a:endParaRPr lang="nl-BE"/>
        </a:p>
      </dgm:t>
    </dgm:pt>
    <dgm:pt modelId="{19811591-3DE1-4EA1-9D32-E646E1B04803}">
      <dgm:prSet phldrT="[Tekst]"/>
      <dgm:spPr/>
      <dgm:t>
        <a:bodyPr/>
        <a:lstStyle/>
        <a:p>
          <a:r>
            <a:rPr lang="nl-BE" dirty="0"/>
            <a:t>Toolbox en draaiboek   … tot Aug 2020</a:t>
          </a:r>
        </a:p>
      </dgm:t>
    </dgm:pt>
    <dgm:pt modelId="{3147D497-33FC-41DC-A372-A8113BE51AC1}" type="parTrans" cxnId="{6BBC5B97-0634-4915-A861-C8113D84FCF0}">
      <dgm:prSet/>
      <dgm:spPr/>
      <dgm:t>
        <a:bodyPr/>
        <a:lstStyle/>
        <a:p>
          <a:endParaRPr lang="nl-BE"/>
        </a:p>
      </dgm:t>
    </dgm:pt>
    <dgm:pt modelId="{0231C048-CFBF-4D1E-83DE-F9DDCE5ADAF6}" type="sibTrans" cxnId="{6BBC5B97-0634-4915-A861-C8113D84FCF0}">
      <dgm:prSet/>
      <dgm:spPr/>
      <dgm:t>
        <a:bodyPr/>
        <a:lstStyle/>
        <a:p>
          <a:endParaRPr lang="nl-BE"/>
        </a:p>
      </dgm:t>
    </dgm:pt>
    <dgm:pt modelId="{E7B369D3-3B9E-44B0-B641-3B63421CF0C5}">
      <dgm:prSet phldrT="[Tekst]"/>
      <dgm:spPr/>
      <dgm:t>
        <a:bodyPr/>
        <a:lstStyle/>
        <a:p>
          <a:r>
            <a:rPr lang="nl-BE" dirty="0"/>
            <a:t>Ontmoeting Lionshulp</a:t>
          </a:r>
        </a:p>
      </dgm:t>
    </dgm:pt>
    <dgm:pt modelId="{D6677145-14BF-4043-A64D-1645354BC058}" type="parTrans" cxnId="{6AA5A5FA-69E3-4769-80F3-4C3DE92AC63C}">
      <dgm:prSet/>
      <dgm:spPr/>
      <dgm:t>
        <a:bodyPr/>
        <a:lstStyle/>
        <a:p>
          <a:endParaRPr lang="nl-BE"/>
        </a:p>
      </dgm:t>
    </dgm:pt>
    <dgm:pt modelId="{3D8DA7FD-5FE8-491F-8198-BA3279BCAE5C}" type="sibTrans" cxnId="{6AA5A5FA-69E3-4769-80F3-4C3DE92AC63C}">
      <dgm:prSet/>
      <dgm:spPr/>
      <dgm:t>
        <a:bodyPr/>
        <a:lstStyle/>
        <a:p>
          <a:endParaRPr lang="nl-BE"/>
        </a:p>
      </dgm:t>
    </dgm:pt>
    <dgm:pt modelId="{A1A8BF29-9F29-45E0-B8FD-3133FFF0EA20}">
      <dgm:prSet phldrT="[Tekst]"/>
      <dgm:spPr/>
      <dgm:t>
        <a:bodyPr/>
        <a:lstStyle/>
        <a:p>
          <a:r>
            <a:rPr lang="nl-BE" dirty="0"/>
            <a:t>Netwerk</a:t>
          </a:r>
        </a:p>
      </dgm:t>
    </dgm:pt>
    <dgm:pt modelId="{A272A705-2266-4DDB-8950-E3CB2E29A61E}" type="parTrans" cxnId="{9CC4DAB7-A3E4-4000-A6CD-6DE3A85CE35C}">
      <dgm:prSet/>
      <dgm:spPr/>
      <dgm:t>
        <a:bodyPr/>
        <a:lstStyle/>
        <a:p>
          <a:endParaRPr lang="nl-BE"/>
        </a:p>
      </dgm:t>
    </dgm:pt>
    <dgm:pt modelId="{09DE119E-58B9-4651-92D3-251EE6D8B09B}" type="sibTrans" cxnId="{9CC4DAB7-A3E4-4000-A6CD-6DE3A85CE35C}">
      <dgm:prSet/>
      <dgm:spPr/>
      <dgm:t>
        <a:bodyPr/>
        <a:lstStyle/>
        <a:p>
          <a:endParaRPr lang="nl-BE"/>
        </a:p>
      </dgm:t>
    </dgm:pt>
    <dgm:pt modelId="{17706BB0-B2D1-4510-8FA3-EFE938D7C649}">
      <dgm:prSet phldrT="[Tekst]"/>
      <dgm:spPr/>
      <dgm:t>
        <a:bodyPr/>
        <a:lstStyle/>
        <a:p>
          <a:r>
            <a:rPr lang="nl-BE" dirty="0"/>
            <a:t>Startfeest</a:t>
          </a:r>
        </a:p>
      </dgm:t>
    </dgm:pt>
    <dgm:pt modelId="{D04FB5E6-3CA2-4782-AFEC-44A6EACC24AB}" type="parTrans" cxnId="{662D15CA-1FA6-47EF-A615-CFCA46A40B33}">
      <dgm:prSet/>
      <dgm:spPr/>
      <dgm:t>
        <a:bodyPr/>
        <a:lstStyle/>
        <a:p>
          <a:endParaRPr lang="nl-BE"/>
        </a:p>
      </dgm:t>
    </dgm:pt>
    <dgm:pt modelId="{3D8143DA-40E6-45C7-9B93-CB6DC2D86D8A}" type="sibTrans" cxnId="{662D15CA-1FA6-47EF-A615-CFCA46A40B33}">
      <dgm:prSet/>
      <dgm:spPr/>
      <dgm:t>
        <a:bodyPr/>
        <a:lstStyle/>
        <a:p>
          <a:endParaRPr lang="nl-BE"/>
        </a:p>
      </dgm:t>
    </dgm:pt>
    <dgm:pt modelId="{54E0EEAA-45E4-40A0-BEC5-0AF672C876F2}">
      <dgm:prSet phldrT="[Tekst]"/>
      <dgm:spPr/>
      <dgm:t>
        <a:bodyPr/>
        <a:lstStyle/>
        <a:p>
          <a:r>
            <a:rPr lang="nl-BE" dirty="0"/>
            <a:t>Wekelijkse activiteiten</a:t>
          </a:r>
        </a:p>
      </dgm:t>
    </dgm:pt>
    <dgm:pt modelId="{A1A160E0-E863-4CEE-8584-EA3176DEFB91}" type="parTrans" cxnId="{84891D80-DBF4-4EDC-95D7-01974569EBB9}">
      <dgm:prSet/>
      <dgm:spPr/>
      <dgm:t>
        <a:bodyPr/>
        <a:lstStyle/>
        <a:p>
          <a:endParaRPr lang="nl-BE"/>
        </a:p>
      </dgm:t>
    </dgm:pt>
    <dgm:pt modelId="{2A09A9EC-3E88-4B63-8B3F-5A3EEBF2606C}" type="sibTrans" cxnId="{84891D80-DBF4-4EDC-95D7-01974569EBB9}">
      <dgm:prSet/>
      <dgm:spPr/>
      <dgm:t>
        <a:bodyPr/>
        <a:lstStyle/>
        <a:p>
          <a:endParaRPr lang="nl-BE"/>
        </a:p>
      </dgm:t>
    </dgm:pt>
    <dgm:pt modelId="{DAF84696-6C51-40F0-A079-A7A396646776}">
      <dgm:prSet phldrT="[Tekst]"/>
      <dgm:spPr/>
      <dgm:t>
        <a:bodyPr/>
        <a:lstStyle/>
        <a:p>
          <a:r>
            <a:rPr lang="nl-BE" dirty="0"/>
            <a:t>Vormingsavonden</a:t>
          </a:r>
        </a:p>
      </dgm:t>
    </dgm:pt>
    <dgm:pt modelId="{9A538197-EA85-40EC-B2C1-A2A74E954B8D}" type="parTrans" cxnId="{4A436855-CC69-4677-B241-14EE6598511A}">
      <dgm:prSet/>
      <dgm:spPr/>
      <dgm:t>
        <a:bodyPr/>
        <a:lstStyle/>
        <a:p>
          <a:endParaRPr lang="nl-BE"/>
        </a:p>
      </dgm:t>
    </dgm:pt>
    <dgm:pt modelId="{36C8A3AB-658D-4BD6-977F-070F9BEE6B1A}" type="sibTrans" cxnId="{4A436855-CC69-4677-B241-14EE6598511A}">
      <dgm:prSet/>
      <dgm:spPr/>
      <dgm:t>
        <a:bodyPr/>
        <a:lstStyle/>
        <a:p>
          <a:endParaRPr lang="nl-BE"/>
        </a:p>
      </dgm:t>
    </dgm:pt>
    <dgm:pt modelId="{B6A873FE-F7B8-4DCF-94EB-9957E6E8D709}">
      <dgm:prSet phldrT="[Tekst]"/>
      <dgm:spPr/>
      <dgm:t>
        <a:bodyPr/>
        <a:lstStyle/>
        <a:p>
          <a:r>
            <a:rPr lang="nl-BE" dirty="0"/>
            <a:t>Fiche tips en tricks</a:t>
          </a:r>
        </a:p>
      </dgm:t>
    </dgm:pt>
    <dgm:pt modelId="{54BFF438-AAA7-4D3B-BE12-453B984E43E2}" type="parTrans" cxnId="{24B9D31F-1DE9-4671-89A7-BABD7ABA669E}">
      <dgm:prSet/>
      <dgm:spPr/>
      <dgm:t>
        <a:bodyPr/>
        <a:lstStyle/>
        <a:p>
          <a:endParaRPr lang="nl-BE"/>
        </a:p>
      </dgm:t>
    </dgm:pt>
    <dgm:pt modelId="{AC76746B-231C-4579-926C-1D2334548E92}" type="sibTrans" cxnId="{24B9D31F-1DE9-4671-89A7-BABD7ABA669E}">
      <dgm:prSet/>
      <dgm:spPr/>
      <dgm:t>
        <a:bodyPr/>
        <a:lstStyle/>
        <a:p>
          <a:endParaRPr lang="nl-BE"/>
        </a:p>
      </dgm:t>
    </dgm:pt>
    <dgm:pt modelId="{4E05A7A7-A10A-4570-88A7-DC2227168323}">
      <dgm:prSet phldrT="[Tekst]"/>
      <dgm:spPr/>
      <dgm:t>
        <a:bodyPr/>
        <a:lstStyle/>
        <a:p>
          <a:r>
            <a:rPr lang="nl-BE" dirty="0"/>
            <a:t>Zoektocht kerngroep</a:t>
          </a:r>
        </a:p>
      </dgm:t>
    </dgm:pt>
    <dgm:pt modelId="{CA7DBEAF-01A0-441E-8829-BA6D2B962C6B}" type="parTrans" cxnId="{F4A1EBD4-9017-4227-A768-91E264F2525C}">
      <dgm:prSet/>
      <dgm:spPr/>
      <dgm:t>
        <a:bodyPr/>
        <a:lstStyle/>
        <a:p>
          <a:endParaRPr lang="nl-BE"/>
        </a:p>
      </dgm:t>
    </dgm:pt>
    <dgm:pt modelId="{FFB34FEE-A738-4176-8F06-B823214CDD56}" type="sibTrans" cxnId="{F4A1EBD4-9017-4227-A768-91E264F2525C}">
      <dgm:prSet/>
      <dgm:spPr/>
      <dgm:t>
        <a:bodyPr/>
        <a:lstStyle/>
        <a:p>
          <a:endParaRPr lang="nl-BE"/>
        </a:p>
      </dgm:t>
    </dgm:pt>
    <dgm:pt modelId="{F38013E6-4474-49B1-B3F3-A3FCEC87BEB1}">
      <dgm:prSet phldrT="[Tekst]"/>
      <dgm:spPr/>
      <dgm:t>
        <a:bodyPr/>
        <a:lstStyle/>
        <a:p>
          <a:r>
            <a:rPr lang="nl-BE" dirty="0"/>
            <a:t>Inspireren en versterken van de doelgroepen</a:t>
          </a:r>
        </a:p>
      </dgm:t>
    </dgm:pt>
    <dgm:pt modelId="{236A4BBC-8F9C-49FE-AF5E-3BA46AECEC0E}" type="parTrans" cxnId="{E491A51C-89C8-4977-8807-03968D47541B}">
      <dgm:prSet/>
      <dgm:spPr/>
      <dgm:t>
        <a:bodyPr/>
        <a:lstStyle/>
        <a:p>
          <a:endParaRPr lang="nl-BE"/>
        </a:p>
      </dgm:t>
    </dgm:pt>
    <dgm:pt modelId="{B8ACE980-41F9-4744-A3AB-EF3A5C7DF753}" type="sibTrans" cxnId="{E491A51C-89C8-4977-8807-03968D47541B}">
      <dgm:prSet/>
      <dgm:spPr/>
      <dgm:t>
        <a:bodyPr/>
        <a:lstStyle/>
        <a:p>
          <a:endParaRPr lang="nl-BE"/>
        </a:p>
      </dgm:t>
    </dgm:pt>
    <dgm:pt modelId="{9D21E625-3115-40C4-A85D-A1093B7763FF}" type="pres">
      <dgm:prSet presAssocID="{B95164C2-E2D4-496B-A946-FF227637289D}" presName="CompostProcess" presStyleCnt="0">
        <dgm:presLayoutVars>
          <dgm:dir/>
          <dgm:resizeHandles val="exact"/>
        </dgm:presLayoutVars>
      </dgm:prSet>
      <dgm:spPr/>
    </dgm:pt>
    <dgm:pt modelId="{87F733BD-449F-4008-8FCC-C27F5C6EA002}" type="pres">
      <dgm:prSet presAssocID="{B95164C2-E2D4-496B-A946-FF227637289D}" presName="arrow" presStyleLbl="bgShp" presStyleIdx="0" presStyleCnt="1" custLinFactNeighborX="-3901"/>
      <dgm:spPr/>
    </dgm:pt>
    <dgm:pt modelId="{C114CF91-2DA1-4147-AB9E-6D56D7D8F0D2}" type="pres">
      <dgm:prSet presAssocID="{B95164C2-E2D4-496B-A946-FF227637289D}" presName="linearProcess" presStyleCnt="0"/>
      <dgm:spPr/>
    </dgm:pt>
    <dgm:pt modelId="{F0A7F2BE-ED4D-4618-A287-8FBDAF2E7B16}" type="pres">
      <dgm:prSet presAssocID="{BC40149E-5D8F-4004-AF06-BB48E810B066}" presName="textNode" presStyleLbl="node1" presStyleIdx="0" presStyleCnt="3">
        <dgm:presLayoutVars>
          <dgm:bulletEnabled val="1"/>
        </dgm:presLayoutVars>
      </dgm:prSet>
      <dgm:spPr/>
      <dgm:t>
        <a:bodyPr/>
        <a:lstStyle/>
        <a:p>
          <a:endParaRPr lang="nl-NL"/>
        </a:p>
      </dgm:t>
    </dgm:pt>
    <dgm:pt modelId="{6C8FFDA2-7D15-4B23-B4FB-DB6D7F1F2F0A}" type="pres">
      <dgm:prSet presAssocID="{AEF4DE7F-67A6-4C35-9CC4-14D95FFF80E9}" presName="sibTrans" presStyleCnt="0"/>
      <dgm:spPr/>
    </dgm:pt>
    <dgm:pt modelId="{0F9B7E0C-3EC7-4F3A-AC0E-BF17983631FD}" type="pres">
      <dgm:prSet presAssocID="{70497BDC-1C6F-4907-BB23-8531824E1B9D}" presName="textNode" presStyleLbl="node1" presStyleIdx="1" presStyleCnt="3">
        <dgm:presLayoutVars>
          <dgm:bulletEnabled val="1"/>
        </dgm:presLayoutVars>
      </dgm:prSet>
      <dgm:spPr/>
      <dgm:t>
        <a:bodyPr/>
        <a:lstStyle/>
        <a:p>
          <a:endParaRPr lang="nl-NL"/>
        </a:p>
      </dgm:t>
    </dgm:pt>
    <dgm:pt modelId="{15FA56D3-8D85-4404-9C63-E921B88A7437}" type="pres">
      <dgm:prSet presAssocID="{19A43F4A-CA40-4CD8-8CD0-BA1EDD7E8F2E}" presName="sibTrans" presStyleCnt="0"/>
      <dgm:spPr/>
    </dgm:pt>
    <dgm:pt modelId="{ACEDC096-9948-4569-89CC-0427CCD0268C}" type="pres">
      <dgm:prSet presAssocID="{19811591-3DE1-4EA1-9D32-E646E1B04803}" presName="textNode" presStyleLbl="node1" presStyleIdx="2" presStyleCnt="3">
        <dgm:presLayoutVars>
          <dgm:bulletEnabled val="1"/>
        </dgm:presLayoutVars>
      </dgm:prSet>
      <dgm:spPr/>
      <dgm:t>
        <a:bodyPr/>
        <a:lstStyle/>
        <a:p>
          <a:endParaRPr lang="nl-NL"/>
        </a:p>
      </dgm:t>
    </dgm:pt>
  </dgm:ptLst>
  <dgm:cxnLst>
    <dgm:cxn modelId="{DE1A221F-FD89-4F86-BA90-66223082F77B}" srcId="{B95164C2-E2D4-496B-A946-FF227637289D}" destId="{BC40149E-5D8F-4004-AF06-BB48E810B066}" srcOrd="0" destOrd="0" parTransId="{81E3E5AC-8740-470E-BAD7-D173FA25C3C8}" sibTransId="{AEF4DE7F-67A6-4C35-9CC4-14D95FFF80E9}"/>
    <dgm:cxn modelId="{F4A1EBD4-9017-4227-A768-91E264F2525C}" srcId="{BC40149E-5D8F-4004-AF06-BB48E810B066}" destId="{4E05A7A7-A10A-4570-88A7-DC2227168323}" srcOrd="1" destOrd="0" parTransId="{CA7DBEAF-01A0-441E-8829-BA6D2B962C6B}" sibTransId="{FFB34FEE-A738-4176-8F06-B823214CDD56}"/>
    <dgm:cxn modelId="{3FBBA457-CD26-4C8A-93CE-9520A1CE6AD2}" type="presOf" srcId="{DAF84696-6C51-40F0-A079-A7A396646776}" destId="{0F9B7E0C-3EC7-4F3A-AC0E-BF17983631FD}" srcOrd="0" destOrd="3" presId="urn:microsoft.com/office/officeart/2005/8/layout/hProcess9"/>
    <dgm:cxn modelId="{E491A51C-89C8-4977-8807-03968D47541B}" srcId="{19811591-3DE1-4EA1-9D32-E646E1B04803}" destId="{F38013E6-4474-49B1-B3F3-A3FCEC87BEB1}" srcOrd="1" destOrd="0" parTransId="{236A4BBC-8F9C-49FE-AF5E-3BA46AECEC0E}" sibTransId="{B8ACE980-41F9-4744-A3AB-EF3A5C7DF753}"/>
    <dgm:cxn modelId="{0A5BC10F-F21A-4C17-9F8D-1FE216CDE976}" type="presOf" srcId="{E7B369D3-3B9E-44B0-B641-3B63421CF0C5}" destId="{F0A7F2BE-ED4D-4618-A287-8FBDAF2E7B16}" srcOrd="0" destOrd="1" presId="urn:microsoft.com/office/officeart/2005/8/layout/hProcess9"/>
    <dgm:cxn modelId="{662D15CA-1FA6-47EF-A615-CFCA46A40B33}" srcId="{70497BDC-1C6F-4907-BB23-8531824E1B9D}" destId="{17706BB0-B2D1-4510-8FA3-EFE938D7C649}" srcOrd="0" destOrd="0" parTransId="{D04FB5E6-3CA2-4782-AFEC-44A6EACC24AB}" sibTransId="{3D8143DA-40E6-45C7-9B93-CB6DC2D86D8A}"/>
    <dgm:cxn modelId="{9CC4DAB7-A3E4-4000-A6CD-6DE3A85CE35C}" srcId="{BC40149E-5D8F-4004-AF06-BB48E810B066}" destId="{A1A8BF29-9F29-45E0-B8FD-3133FFF0EA20}" srcOrd="2" destOrd="0" parTransId="{A272A705-2266-4DDB-8950-E3CB2E29A61E}" sibTransId="{09DE119E-58B9-4651-92D3-251EE6D8B09B}"/>
    <dgm:cxn modelId="{84891D80-DBF4-4EDC-95D7-01974569EBB9}" srcId="{70497BDC-1C6F-4907-BB23-8531824E1B9D}" destId="{54E0EEAA-45E4-40A0-BEC5-0AF672C876F2}" srcOrd="1" destOrd="0" parTransId="{A1A160E0-E863-4CEE-8584-EA3176DEFB91}" sibTransId="{2A09A9EC-3E88-4B63-8B3F-5A3EEBF2606C}"/>
    <dgm:cxn modelId="{24B9D31F-1DE9-4671-89A7-BABD7ABA669E}" srcId="{19811591-3DE1-4EA1-9D32-E646E1B04803}" destId="{B6A873FE-F7B8-4DCF-94EB-9957E6E8D709}" srcOrd="0" destOrd="0" parTransId="{54BFF438-AAA7-4D3B-BE12-453B984E43E2}" sibTransId="{AC76746B-231C-4579-926C-1D2334548E92}"/>
    <dgm:cxn modelId="{0FE54CF7-328B-42D9-9317-6A3CAD1FF38C}" type="presOf" srcId="{B6A873FE-F7B8-4DCF-94EB-9957E6E8D709}" destId="{ACEDC096-9948-4569-89CC-0427CCD0268C}" srcOrd="0" destOrd="1" presId="urn:microsoft.com/office/officeart/2005/8/layout/hProcess9"/>
    <dgm:cxn modelId="{9072F236-CFB3-444D-91CA-923EAD4DBBF4}" type="presOf" srcId="{70497BDC-1C6F-4907-BB23-8531824E1B9D}" destId="{0F9B7E0C-3EC7-4F3A-AC0E-BF17983631FD}" srcOrd="0" destOrd="0" presId="urn:microsoft.com/office/officeart/2005/8/layout/hProcess9"/>
    <dgm:cxn modelId="{4A436855-CC69-4677-B241-14EE6598511A}" srcId="{70497BDC-1C6F-4907-BB23-8531824E1B9D}" destId="{DAF84696-6C51-40F0-A079-A7A396646776}" srcOrd="2" destOrd="0" parTransId="{9A538197-EA85-40EC-B2C1-A2A74E954B8D}" sibTransId="{36C8A3AB-658D-4BD6-977F-070F9BEE6B1A}"/>
    <dgm:cxn modelId="{DFEF411F-88DC-4303-AF76-5F40ED4F905B}" type="presOf" srcId="{4E05A7A7-A10A-4570-88A7-DC2227168323}" destId="{F0A7F2BE-ED4D-4618-A287-8FBDAF2E7B16}" srcOrd="0" destOrd="2" presId="urn:microsoft.com/office/officeart/2005/8/layout/hProcess9"/>
    <dgm:cxn modelId="{282ED97B-A361-4A5E-8F8B-7CE80BC23A63}" type="presOf" srcId="{F38013E6-4474-49B1-B3F3-A3FCEC87BEB1}" destId="{ACEDC096-9948-4569-89CC-0427CCD0268C}" srcOrd="0" destOrd="2" presId="urn:microsoft.com/office/officeart/2005/8/layout/hProcess9"/>
    <dgm:cxn modelId="{0FF9A905-81B1-4C66-82BC-7185E2CEBF3C}" type="presOf" srcId="{19811591-3DE1-4EA1-9D32-E646E1B04803}" destId="{ACEDC096-9948-4569-89CC-0427CCD0268C}" srcOrd="0" destOrd="0" presId="urn:microsoft.com/office/officeart/2005/8/layout/hProcess9"/>
    <dgm:cxn modelId="{7F76968A-D09C-40AF-9777-0B725938AEB0}" type="presOf" srcId="{B95164C2-E2D4-496B-A946-FF227637289D}" destId="{9D21E625-3115-40C4-A85D-A1093B7763FF}" srcOrd="0" destOrd="0" presId="urn:microsoft.com/office/officeart/2005/8/layout/hProcess9"/>
    <dgm:cxn modelId="{57494A11-4B23-419C-93B3-7D40F7EEA986}" srcId="{B95164C2-E2D4-496B-A946-FF227637289D}" destId="{70497BDC-1C6F-4907-BB23-8531824E1B9D}" srcOrd="1" destOrd="0" parTransId="{F0047368-C6DD-4635-B47C-39A02C67A4C1}" sibTransId="{19A43F4A-CA40-4CD8-8CD0-BA1EDD7E8F2E}"/>
    <dgm:cxn modelId="{B1BC4C30-9F0E-4223-A653-C362C9568E2A}" type="presOf" srcId="{BC40149E-5D8F-4004-AF06-BB48E810B066}" destId="{F0A7F2BE-ED4D-4618-A287-8FBDAF2E7B16}" srcOrd="0" destOrd="0" presId="urn:microsoft.com/office/officeart/2005/8/layout/hProcess9"/>
    <dgm:cxn modelId="{82FD7045-9A36-44D5-811C-089172F3B02E}" type="presOf" srcId="{A1A8BF29-9F29-45E0-B8FD-3133FFF0EA20}" destId="{F0A7F2BE-ED4D-4618-A287-8FBDAF2E7B16}" srcOrd="0" destOrd="3" presId="urn:microsoft.com/office/officeart/2005/8/layout/hProcess9"/>
    <dgm:cxn modelId="{6A4B972E-E655-4435-89E5-123502E6A327}" type="presOf" srcId="{54E0EEAA-45E4-40A0-BEC5-0AF672C876F2}" destId="{0F9B7E0C-3EC7-4F3A-AC0E-BF17983631FD}" srcOrd="0" destOrd="2" presId="urn:microsoft.com/office/officeart/2005/8/layout/hProcess9"/>
    <dgm:cxn modelId="{6AA5A5FA-69E3-4769-80F3-4C3DE92AC63C}" srcId="{BC40149E-5D8F-4004-AF06-BB48E810B066}" destId="{E7B369D3-3B9E-44B0-B641-3B63421CF0C5}" srcOrd="0" destOrd="0" parTransId="{D6677145-14BF-4043-A64D-1645354BC058}" sibTransId="{3D8DA7FD-5FE8-491F-8198-BA3279BCAE5C}"/>
    <dgm:cxn modelId="{6BBC5B97-0634-4915-A861-C8113D84FCF0}" srcId="{B95164C2-E2D4-496B-A946-FF227637289D}" destId="{19811591-3DE1-4EA1-9D32-E646E1B04803}" srcOrd="2" destOrd="0" parTransId="{3147D497-33FC-41DC-A372-A8113BE51AC1}" sibTransId="{0231C048-CFBF-4D1E-83DE-F9DDCE5ADAF6}"/>
    <dgm:cxn modelId="{E1BA121E-47FC-4D71-95F1-E941C6CB4620}" type="presOf" srcId="{17706BB0-B2D1-4510-8FA3-EFE938D7C649}" destId="{0F9B7E0C-3EC7-4F3A-AC0E-BF17983631FD}" srcOrd="0" destOrd="1" presId="urn:microsoft.com/office/officeart/2005/8/layout/hProcess9"/>
    <dgm:cxn modelId="{C49C9B29-3316-457D-AADD-5DBF5569614D}" type="presParOf" srcId="{9D21E625-3115-40C4-A85D-A1093B7763FF}" destId="{87F733BD-449F-4008-8FCC-C27F5C6EA002}" srcOrd="0" destOrd="0" presId="urn:microsoft.com/office/officeart/2005/8/layout/hProcess9"/>
    <dgm:cxn modelId="{6E78162F-0B04-492C-B524-CA52521737EE}" type="presParOf" srcId="{9D21E625-3115-40C4-A85D-A1093B7763FF}" destId="{C114CF91-2DA1-4147-AB9E-6D56D7D8F0D2}" srcOrd="1" destOrd="0" presId="urn:microsoft.com/office/officeart/2005/8/layout/hProcess9"/>
    <dgm:cxn modelId="{D333CBAE-4BB3-4165-978D-7BC74A99855D}" type="presParOf" srcId="{C114CF91-2DA1-4147-AB9E-6D56D7D8F0D2}" destId="{F0A7F2BE-ED4D-4618-A287-8FBDAF2E7B16}" srcOrd="0" destOrd="0" presId="urn:microsoft.com/office/officeart/2005/8/layout/hProcess9"/>
    <dgm:cxn modelId="{23638C8B-190D-415E-9D7B-909F408DA30C}" type="presParOf" srcId="{C114CF91-2DA1-4147-AB9E-6D56D7D8F0D2}" destId="{6C8FFDA2-7D15-4B23-B4FB-DB6D7F1F2F0A}" srcOrd="1" destOrd="0" presId="urn:microsoft.com/office/officeart/2005/8/layout/hProcess9"/>
    <dgm:cxn modelId="{78407AE1-5879-485B-BDA0-D4D8436D9115}" type="presParOf" srcId="{C114CF91-2DA1-4147-AB9E-6D56D7D8F0D2}" destId="{0F9B7E0C-3EC7-4F3A-AC0E-BF17983631FD}" srcOrd="2" destOrd="0" presId="urn:microsoft.com/office/officeart/2005/8/layout/hProcess9"/>
    <dgm:cxn modelId="{D64F7619-74F1-453F-BD1F-0D91DBF3536A}" type="presParOf" srcId="{C114CF91-2DA1-4147-AB9E-6D56D7D8F0D2}" destId="{15FA56D3-8D85-4404-9C63-E921B88A7437}" srcOrd="3" destOrd="0" presId="urn:microsoft.com/office/officeart/2005/8/layout/hProcess9"/>
    <dgm:cxn modelId="{D9C66B04-19F3-4797-A303-46C3172EAA6E}" type="presParOf" srcId="{C114CF91-2DA1-4147-AB9E-6D56D7D8F0D2}" destId="{ACEDC096-9948-4569-89CC-0427CCD0268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DA2CB0-8543-44F9-BC83-0BF3342AD88C}" type="doc">
      <dgm:prSet loTypeId="urn:microsoft.com/office/officeart/2005/8/layout/venn1" loCatId="relationship" qsTypeId="urn:microsoft.com/office/officeart/2005/8/quickstyle/simple4" qsCatId="simple" csTypeId="urn:microsoft.com/office/officeart/2005/8/colors/colorful2" csCatId="colorful" phldr="1"/>
      <dgm:spPr/>
    </dgm:pt>
    <dgm:pt modelId="{C93028CA-B8DD-40A9-89D8-3C10F6100D9A}">
      <dgm:prSet phldrT="[Tekst]"/>
      <dgm:spPr/>
      <dgm:t>
        <a:bodyPr/>
        <a:lstStyle/>
        <a:p>
          <a:r>
            <a:rPr lang="nl-BE" dirty="0"/>
            <a:t>Verkennen</a:t>
          </a:r>
        </a:p>
      </dgm:t>
    </dgm:pt>
    <dgm:pt modelId="{31B5062B-A56C-4EA0-8EC0-8CA0CAFAB7A9}" type="parTrans" cxnId="{0E9537A4-9D6D-4503-BAE7-0D98118C36AC}">
      <dgm:prSet/>
      <dgm:spPr/>
      <dgm:t>
        <a:bodyPr/>
        <a:lstStyle/>
        <a:p>
          <a:endParaRPr lang="nl-BE"/>
        </a:p>
      </dgm:t>
    </dgm:pt>
    <dgm:pt modelId="{105F612E-E00D-47E4-941B-2542BE4A184D}" type="sibTrans" cxnId="{0E9537A4-9D6D-4503-BAE7-0D98118C36AC}">
      <dgm:prSet/>
      <dgm:spPr/>
      <dgm:t>
        <a:bodyPr/>
        <a:lstStyle/>
        <a:p>
          <a:endParaRPr lang="nl-BE"/>
        </a:p>
      </dgm:t>
    </dgm:pt>
    <dgm:pt modelId="{7DCCBEF6-2813-4A08-8F79-D2E0286CEAFE}">
      <dgm:prSet phldrT="[Tekst]"/>
      <dgm:spPr/>
      <dgm:t>
        <a:bodyPr/>
        <a:lstStyle/>
        <a:p>
          <a:r>
            <a:rPr lang="nl-BE" dirty="0"/>
            <a:t>Verankeren</a:t>
          </a:r>
        </a:p>
      </dgm:t>
    </dgm:pt>
    <dgm:pt modelId="{07E90D84-AA71-4543-928D-4BC4785D0C46}" type="parTrans" cxnId="{56CB2FB8-94EA-4AEB-A2DB-FF790107BFF1}">
      <dgm:prSet/>
      <dgm:spPr/>
      <dgm:t>
        <a:bodyPr/>
        <a:lstStyle/>
        <a:p>
          <a:endParaRPr lang="nl-BE"/>
        </a:p>
      </dgm:t>
    </dgm:pt>
    <dgm:pt modelId="{957F7D28-D432-4BCD-82BA-A73ED6536538}" type="sibTrans" cxnId="{56CB2FB8-94EA-4AEB-A2DB-FF790107BFF1}">
      <dgm:prSet/>
      <dgm:spPr/>
      <dgm:t>
        <a:bodyPr/>
        <a:lstStyle/>
        <a:p>
          <a:endParaRPr lang="nl-BE"/>
        </a:p>
      </dgm:t>
    </dgm:pt>
    <dgm:pt modelId="{688A7B4E-C629-467E-8069-8482F130F7A0}">
      <dgm:prSet phldrT="[Tekst]"/>
      <dgm:spPr/>
      <dgm:t>
        <a:bodyPr/>
        <a:lstStyle/>
        <a:p>
          <a:r>
            <a:rPr lang="nl-BE" dirty="0"/>
            <a:t>Verbinden</a:t>
          </a:r>
        </a:p>
      </dgm:t>
    </dgm:pt>
    <dgm:pt modelId="{FDD2B97E-5857-4FA2-8565-AB9415B07A9B}" type="parTrans" cxnId="{C20B3229-3C3C-4C2F-8D08-E5C134E88418}">
      <dgm:prSet/>
      <dgm:spPr/>
      <dgm:t>
        <a:bodyPr/>
        <a:lstStyle/>
        <a:p>
          <a:endParaRPr lang="nl-BE"/>
        </a:p>
      </dgm:t>
    </dgm:pt>
    <dgm:pt modelId="{6BA5B687-1567-4C75-B452-8C13B6BA7058}" type="sibTrans" cxnId="{C20B3229-3C3C-4C2F-8D08-E5C134E88418}">
      <dgm:prSet/>
      <dgm:spPr/>
      <dgm:t>
        <a:bodyPr/>
        <a:lstStyle/>
        <a:p>
          <a:endParaRPr lang="nl-BE"/>
        </a:p>
      </dgm:t>
    </dgm:pt>
    <dgm:pt modelId="{ADA7441E-787E-4450-A378-44A6ABADE897}" type="pres">
      <dgm:prSet presAssocID="{78DA2CB0-8543-44F9-BC83-0BF3342AD88C}" presName="compositeShape" presStyleCnt="0">
        <dgm:presLayoutVars>
          <dgm:chMax val="7"/>
          <dgm:dir/>
          <dgm:resizeHandles val="exact"/>
        </dgm:presLayoutVars>
      </dgm:prSet>
      <dgm:spPr/>
    </dgm:pt>
    <dgm:pt modelId="{BFC402DE-C5E4-47AE-9D02-ED46D8E509B0}" type="pres">
      <dgm:prSet presAssocID="{C93028CA-B8DD-40A9-89D8-3C10F6100D9A}" presName="circ1" presStyleLbl="vennNode1" presStyleIdx="0" presStyleCnt="3"/>
      <dgm:spPr/>
      <dgm:t>
        <a:bodyPr/>
        <a:lstStyle/>
        <a:p>
          <a:endParaRPr lang="nl-NL"/>
        </a:p>
      </dgm:t>
    </dgm:pt>
    <dgm:pt modelId="{195A9015-2894-4D77-9308-EEEA429E7D8B}" type="pres">
      <dgm:prSet presAssocID="{C93028CA-B8DD-40A9-89D8-3C10F6100D9A}" presName="circ1Tx" presStyleLbl="revTx" presStyleIdx="0" presStyleCnt="0">
        <dgm:presLayoutVars>
          <dgm:chMax val="0"/>
          <dgm:chPref val="0"/>
          <dgm:bulletEnabled val="1"/>
        </dgm:presLayoutVars>
      </dgm:prSet>
      <dgm:spPr/>
      <dgm:t>
        <a:bodyPr/>
        <a:lstStyle/>
        <a:p>
          <a:endParaRPr lang="nl-NL"/>
        </a:p>
      </dgm:t>
    </dgm:pt>
    <dgm:pt modelId="{75D2E2A5-073B-41E7-BE56-3F8631558212}" type="pres">
      <dgm:prSet presAssocID="{7DCCBEF6-2813-4A08-8F79-D2E0286CEAFE}" presName="circ2" presStyleLbl="vennNode1" presStyleIdx="1" presStyleCnt="3"/>
      <dgm:spPr/>
      <dgm:t>
        <a:bodyPr/>
        <a:lstStyle/>
        <a:p>
          <a:endParaRPr lang="nl-NL"/>
        </a:p>
      </dgm:t>
    </dgm:pt>
    <dgm:pt modelId="{6D9E73A7-831E-4E9A-BC77-5A93104A7B92}" type="pres">
      <dgm:prSet presAssocID="{7DCCBEF6-2813-4A08-8F79-D2E0286CEAFE}" presName="circ2Tx" presStyleLbl="revTx" presStyleIdx="0" presStyleCnt="0">
        <dgm:presLayoutVars>
          <dgm:chMax val="0"/>
          <dgm:chPref val="0"/>
          <dgm:bulletEnabled val="1"/>
        </dgm:presLayoutVars>
      </dgm:prSet>
      <dgm:spPr/>
      <dgm:t>
        <a:bodyPr/>
        <a:lstStyle/>
        <a:p>
          <a:endParaRPr lang="nl-NL"/>
        </a:p>
      </dgm:t>
    </dgm:pt>
    <dgm:pt modelId="{FCC11A0C-5165-4FD4-B0C5-34CB8C8D5ED9}" type="pres">
      <dgm:prSet presAssocID="{688A7B4E-C629-467E-8069-8482F130F7A0}" presName="circ3" presStyleLbl="vennNode1" presStyleIdx="2" presStyleCnt="3" custLinFactNeighborX="1480"/>
      <dgm:spPr/>
      <dgm:t>
        <a:bodyPr/>
        <a:lstStyle/>
        <a:p>
          <a:endParaRPr lang="nl-NL"/>
        </a:p>
      </dgm:t>
    </dgm:pt>
    <dgm:pt modelId="{4966209B-2107-4CAB-B4F9-ED6F4E6B1072}" type="pres">
      <dgm:prSet presAssocID="{688A7B4E-C629-467E-8069-8482F130F7A0}" presName="circ3Tx" presStyleLbl="revTx" presStyleIdx="0" presStyleCnt="0">
        <dgm:presLayoutVars>
          <dgm:chMax val="0"/>
          <dgm:chPref val="0"/>
          <dgm:bulletEnabled val="1"/>
        </dgm:presLayoutVars>
      </dgm:prSet>
      <dgm:spPr/>
      <dgm:t>
        <a:bodyPr/>
        <a:lstStyle/>
        <a:p>
          <a:endParaRPr lang="nl-NL"/>
        </a:p>
      </dgm:t>
    </dgm:pt>
  </dgm:ptLst>
  <dgm:cxnLst>
    <dgm:cxn modelId="{A550453E-4E56-4CB0-8827-6A498F30A6D2}" type="presOf" srcId="{7DCCBEF6-2813-4A08-8F79-D2E0286CEAFE}" destId="{75D2E2A5-073B-41E7-BE56-3F8631558212}" srcOrd="0" destOrd="0" presId="urn:microsoft.com/office/officeart/2005/8/layout/venn1"/>
    <dgm:cxn modelId="{C20B3229-3C3C-4C2F-8D08-E5C134E88418}" srcId="{78DA2CB0-8543-44F9-BC83-0BF3342AD88C}" destId="{688A7B4E-C629-467E-8069-8482F130F7A0}" srcOrd="2" destOrd="0" parTransId="{FDD2B97E-5857-4FA2-8565-AB9415B07A9B}" sibTransId="{6BA5B687-1567-4C75-B452-8C13B6BA7058}"/>
    <dgm:cxn modelId="{2A31FC43-4961-40CE-899D-2847A4939722}" type="presOf" srcId="{C93028CA-B8DD-40A9-89D8-3C10F6100D9A}" destId="{BFC402DE-C5E4-47AE-9D02-ED46D8E509B0}" srcOrd="0" destOrd="0" presId="urn:microsoft.com/office/officeart/2005/8/layout/venn1"/>
    <dgm:cxn modelId="{77894AC3-D539-4540-91CE-FAEEF5655FFE}" type="presOf" srcId="{688A7B4E-C629-467E-8069-8482F130F7A0}" destId="{4966209B-2107-4CAB-B4F9-ED6F4E6B1072}" srcOrd="1" destOrd="0" presId="urn:microsoft.com/office/officeart/2005/8/layout/venn1"/>
    <dgm:cxn modelId="{0E9537A4-9D6D-4503-BAE7-0D98118C36AC}" srcId="{78DA2CB0-8543-44F9-BC83-0BF3342AD88C}" destId="{C93028CA-B8DD-40A9-89D8-3C10F6100D9A}" srcOrd="0" destOrd="0" parTransId="{31B5062B-A56C-4EA0-8EC0-8CA0CAFAB7A9}" sibTransId="{105F612E-E00D-47E4-941B-2542BE4A184D}"/>
    <dgm:cxn modelId="{A0D19E1F-FA66-4D95-B759-50006D9949CA}" type="presOf" srcId="{7DCCBEF6-2813-4A08-8F79-D2E0286CEAFE}" destId="{6D9E73A7-831E-4E9A-BC77-5A93104A7B92}" srcOrd="1" destOrd="0" presId="urn:microsoft.com/office/officeart/2005/8/layout/venn1"/>
    <dgm:cxn modelId="{1CBFC3E9-E5E0-41AC-BC62-3FA344D10541}" type="presOf" srcId="{78DA2CB0-8543-44F9-BC83-0BF3342AD88C}" destId="{ADA7441E-787E-4450-A378-44A6ABADE897}" srcOrd="0" destOrd="0" presId="urn:microsoft.com/office/officeart/2005/8/layout/venn1"/>
    <dgm:cxn modelId="{56CB2FB8-94EA-4AEB-A2DB-FF790107BFF1}" srcId="{78DA2CB0-8543-44F9-BC83-0BF3342AD88C}" destId="{7DCCBEF6-2813-4A08-8F79-D2E0286CEAFE}" srcOrd="1" destOrd="0" parTransId="{07E90D84-AA71-4543-928D-4BC4785D0C46}" sibTransId="{957F7D28-D432-4BCD-82BA-A73ED6536538}"/>
    <dgm:cxn modelId="{CF6BA268-57B3-43BF-B367-7D0565D18C12}" type="presOf" srcId="{C93028CA-B8DD-40A9-89D8-3C10F6100D9A}" destId="{195A9015-2894-4D77-9308-EEEA429E7D8B}" srcOrd="1" destOrd="0" presId="urn:microsoft.com/office/officeart/2005/8/layout/venn1"/>
    <dgm:cxn modelId="{43868D64-B9B3-486C-B0B0-1ED3EB55F226}" type="presOf" srcId="{688A7B4E-C629-467E-8069-8482F130F7A0}" destId="{FCC11A0C-5165-4FD4-B0C5-34CB8C8D5ED9}" srcOrd="0" destOrd="0" presId="urn:microsoft.com/office/officeart/2005/8/layout/venn1"/>
    <dgm:cxn modelId="{5A13F672-0B2A-427A-B5F9-57F9408D6E78}" type="presParOf" srcId="{ADA7441E-787E-4450-A378-44A6ABADE897}" destId="{BFC402DE-C5E4-47AE-9D02-ED46D8E509B0}" srcOrd="0" destOrd="0" presId="urn:microsoft.com/office/officeart/2005/8/layout/venn1"/>
    <dgm:cxn modelId="{97F9FFF6-6D30-4FA3-A9E8-715C54F59202}" type="presParOf" srcId="{ADA7441E-787E-4450-A378-44A6ABADE897}" destId="{195A9015-2894-4D77-9308-EEEA429E7D8B}" srcOrd="1" destOrd="0" presId="urn:microsoft.com/office/officeart/2005/8/layout/venn1"/>
    <dgm:cxn modelId="{BD74175F-BFB4-4152-A69E-A290B7DF8B2E}" type="presParOf" srcId="{ADA7441E-787E-4450-A378-44A6ABADE897}" destId="{75D2E2A5-073B-41E7-BE56-3F8631558212}" srcOrd="2" destOrd="0" presId="urn:microsoft.com/office/officeart/2005/8/layout/venn1"/>
    <dgm:cxn modelId="{D5611647-5ED5-4C5A-BB1A-70E2F226757F}" type="presParOf" srcId="{ADA7441E-787E-4450-A378-44A6ABADE897}" destId="{6D9E73A7-831E-4E9A-BC77-5A93104A7B92}" srcOrd="3" destOrd="0" presId="urn:microsoft.com/office/officeart/2005/8/layout/venn1"/>
    <dgm:cxn modelId="{C850611D-2E48-4335-B4CF-D9DDECBE9773}" type="presParOf" srcId="{ADA7441E-787E-4450-A378-44A6ABADE897}" destId="{FCC11A0C-5165-4FD4-B0C5-34CB8C8D5ED9}" srcOrd="4" destOrd="0" presId="urn:microsoft.com/office/officeart/2005/8/layout/venn1"/>
    <dgm:cxn modelId="{D20AD052-209F-4093-98DD-937B8C342FEA}" type="presParOf" srcId="{ADA7441E-787E-4450-A378-44A6ABADE897}" destId="{4966209B-2107-4CAB-B4F9-ED6F4E6B107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E9F62-775A-4EDE-B6D9-C154BA8E678F}">
      <dsp:nvSpPr>
        <dsp:cNvPr id="0" name=""/>
        <dsp:cNvSpPr/>
      </dsp:nvSpPr>
      <dsp:spPr>
        <a:xfrm>
          <a:off x="597230" y="275528"/>
          <a:ext cx="5099662" cy="4026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nl-BE" sz="1400" kern="1200" dirty="0">
              <a:solidFill>
                <a:srgbClr val="68676C"/>
              </a:solidFill>
              <a:latin typeface="Arial" panose="020B0604020202020204" pitchFamily="34" charset="0"/>
              <a:ea typeface="+mn-ea"/>
              <a:cs typeface="Arial" panose="020B0604020202020204" pitchFamily="34" charset="0"/>
            </a:rPr>
            <a:t>1, Begeleiding, coaching, ondersteuning op maat en vraag</a:t>
          </a:r>
          <a:endParaRPr lang="nl-NL" sz="1400" kern="1200" dirty="0">
            <a:solidFill>
              <a:srgbClr val="68676C"/>
            </a:solidFill>
            <a:latin typeface="Arial" panose="020B0604020202020204" pitchFamily="34" charset="0"/>
            <a:ea typeface="+mn-ea"/>
            <a:cs typeface="Arial" panose="020B0604020202020204" pitchFamily="34" charset="0"/>
          </a:endParaRPr>
        </a:p>
      </dsp:txBody>
      <dsp:txXfrm>
        <a:off x="597230" y="275528"/>
        <a:ext cx="5099662" cy="402656"/>
      </dsp:txXfrm>
    </dsp:sp>
    <dsp:sp modelId="{46A60E23-05A7-487C-BEF3-3E60A211E0D5}">
      <dsp:nvSpPr>
        <dsp:cNvPr id="0" name=""/>
        <dsp:cNvSpPr/>
      </dsp:nvSpPr>
      <dsp:spPr>
        <a:xfrm>
          <a:off x="0" y="0"/>
          <a:ext cx="790289" cy="798272"/>
        </a:xfrm>
        <a:prstGeom prst="rect">
          <a:avLst/>
        </a:prstGeom>
        <a:blipFill rotWithShape="1">
          <a:blip xmlns:r="http://schemas.openxmlformats.org/officeDocument/2006/relationships" r:embed="rId1"/>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588E65-9A3A-4617-8C56-676FD83AF4F5}">
      <dsp:nvSpPr>
        <dsp:cNvPr id="0" name=""/>
        <dsp:cNvSpPr/>
      </dsp:nvSpPr>
      <dsp:spPr>
        <a:xfrm>
          <a:off x="1068347" y="940345"/>
          <a:ext cx="4224602" cy="40551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nl-BE" sz="1400" kern="1200" dirty="0">
              <a:solidFill>
                <a:srgbClr val="68676C"/>
              </a:solidFill>
              <a:latin typeface="Arial" panose="020B0604020202020204" pitchFamily="34" charset="0"/>
              <a:ea typeface="+mn-ea"/>
              <a:cs typeface="Arial" panose="020B0604020202020204" pitchFamily="34" charset="0"/>
            </a:rPr>
            <a:t>2, Procesevaluatie van de projecten</a:t>
          </a:r>
        </a:p>
      </dsp:txBody>
      <dsp:txXfrm>
        <a:off x="1068347" y="940345"/>
        <a:ext cx="4224602" cy="405514"/>
      </dsp:txXfrm>
    </dsp:sp>
    <dsp:sp modelId="{6FA6DFB5-3526-49C4-AC0C-F65597D47AC3}">
      <dsp:nvSpPr>
        <dsp:cNvPr id="0" name=""/>
        <dsp:cNvSpPr/>
      </dsp:nvSpPr>
      <dsp:spPr>
        <a:xfrm>
          <a:off x="4565310" y="713663"/>
          <a:ext cx="790289" cy="798272"/>
        </a:xfrm>
        <a:prstGeom prst="rect">
          <a:avLst/>
        </a:prstGeom>
        <a:blipFill rotWithShape="1">
          <a:blip xmlns:r="http://schemas.openxmlformats.org/officeDocument/2006/relationships" r:embed="rId2"/>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E74DA5-EFAD-43F8-AA93-90EF331364B5}">
      <dsp:nvSpPr>
        <dsp:cNvPr id="0" name=""/>
        <dsp:cNvSpPr/>
      </dsp:nvSpPr>
      <dsp:spPr>
        <a:xfrm>
          <a:off x="694330" y="1561033"/>
          <a:ext cx="5323938" cy="36829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nl-BE" sz="1400" kern="1200" dirty="0">
              <a:solidFill>
                <a:srgbClr val="68676C"/>
              </a:solidFill>
              <a:latin typeface="Arial" panose="020B0604020202020204" pitchFamily="34" charset="0"/>
              <a:ea typeface="+mn-ea"/>
              <a:cs typeface="Arial" panose="020B0604020202020204" pitchFamily="34" charset="0"/>
            </a:rPr>
            <a:t>3, Via intervisie groeien naar een bruggenbouwers-profiel</a:t>
          </a:r>
        </a:p>
      </dsp:txBody>
      <dsp:txXfrm>
        <a:off x="694330" y="1561033"/>
        <a:ext cx="5323938" cy="368298"/>
      </dsp:txXfrm>
    </dsp:sp>
    <dsp:sp modelId="{145F8C13-8451-412D-9487-16EF53596F06}">
      <dsp:nvSpPr>
        <dsp:cNvPr id="0" name=""/>
        <dsp:cNvSpPr/>
      </dsp:nvSpPr>
      <dsp:spPr>
        <a:xfrm>
          <a:off x="167184" y="1402293"/>
          <a:ext cx="979397" cy="727752"/>
        </a:xfrm>
        <a:prstGeom prst="rect">
          <a:avLst/>
        </a:prstGeom>
        <a:blipFill rotWithShape="1">
          <a:blip xmlns:r="http://schemas.openxmlformats.org/officeDocument/2006/relationships" r:embed="rId3"/>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D58A1-CD32-496A-9F0A-960593D624C7}">
      <dsp:nvSpPr>
        <dsp:cNvPr id="0" name=""/>
        <dsp:cNvSpPr/>
      </dsp:nvSpPr>
      <dsp:spPr>
        <a:xfrm>
          <a:off x="-4159888" y="-638360"/>
          <a:ext cx="4956724" cy="4956724"/>
        </a:xfrm>
        <a:prstGeom prst="blockArc">
          <a:avLst>
            <a:gd name="adj1" fmla="val 18900000"/>
            <a:gd name="adj2" fmla="val 2700000"/>
            <a:gd name="adj3" fmla="val 43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EEAF51-FA21-46BD-A939-73837C54E693}">
      <dsp:nvSpPr>
        <dsp:cNvPr id="0" name=""/>
        <dsp:cNvSpPr/>
      </dsp:nvSpPr>
      <dsp:spPr>
        <a:xfrm>
          <a:off x="297902" y="193788"/>
          <a:ext cx="3721446" cy="38743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23" tIns="35560" rIns="35560" bIns="35560" numCol="1" spcCol="1270" anchor="ctr" anchorCtr="0">
          <a:noAutofit/>
        </a:bodyPr>
        <a:lstStyle/>
        <a:p>
          <a:pPr lvl="0" algn="l" defTabSz="622300">
            <a:lnSpc>
              <a:spcPct val="90000"/>
            </a:lnSpc>
            <a:spcBef>
              <a:spcPct val="0"/>
            </a:spcBef>
            <a:spcAft>
              <a:spcPct val="35000"/>
            </a:spcAft>
          </a:pPr>
          <a:r>
            <a:rPr lang="nl-NL" sz="1400" kern="1200" dirty="0">
              <a:solidFill>
                <a:srgbClr val="68676C"/>
              </a:solidFill>
              <a:latin typeface="Arial" panose="020B0604020202020204" pitchFamily="34" charset="0"/>
              <a:ea typeface="+mn-ea"/>
              <a:cs typeface="Arial" panose="020B0604020202020204" pitchFamily="34" charset="0"/>
            </a:rPr>
            <a:t>1</a:t>
          </a:r>
          <a:r>
            <a:rPr lang="nl-NL" sz="1400" b="1" kern="1200" dirty="0">
              <a:solidFill>
                <a:schemeClr val="tx1"/>
              </a:solidFill>
              <a:latin typeface="Arial" panose="020B0604020202020204" pitchFamily="34" charset="0"/>
              <a:cs typeface="Arial" panose="020B0604020202020204" pitchFamily="34" charset="0"/>
            </a:rPr>
            <a:t>. </a:t>
          </a:r>
          <a:r>
            <a:rPr lang="nl-NL" sz="1400" kern="1200" dirty="0">
              <a:solidFill>
                <a:srgbClr val="68676C"/>
              </a:solidFill>
              <a:latin typeface="Arial" panose="020B0604020202020204" pitchFamily="34" charset="0"/>
              <a:ea typeface="+mn-ea"/>
              <a:cs typeface="Arial" panose="020B0604020202020204" pitchFamily="34" charset="0"/>
            </a:rPr>
            <a:t>participatie vanuit contact</a:t>
          </a:r>
        </a:p>
      </dsp:txBody>
      <dsp:txXfrm>
        <a:off x="297902" y="193788"/>
        <a:ext cx="3721446" cy="387430"/>
      </dsp:txXfrm>
    </dsp:sp>
    <dsp:sp modelId="{09047DF4-522E-4FF3-9579-EF59A44208D6}">
      <dsp:nvSpPr>
        <dsp:cNvPr id="0" name=""/>
        <dsp:cNvSpPr/>
      </dsp:nvSpPr>
      <dsp:spPr>
        <a:xfrm>
          <a:off x="55758" y="145360"/>
          <a:ext cx="484288" cy="484288"/>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209D9B-6A04-43A6-AC9C-F61CAE4C021A}">
      <dsp:nvSpPr>
        <dsp:cNvPr id="0" name=""/>
        <dsp:cNvSpPr/>
      </dsp:nvSpPr>
      <dsp:spPr>
        <a:xfrm>
          <a:off x="616590" y="774861"/>
          <a:ext cx="3402758" cy="38743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23" tIns="35560" rIns="35560" bIns="35560" numCol="1" spcCol="1270" anchor="ctr" anchorCtr="0">
          <a:noAutofit/>
        </a:bodyPr>
        <a:lstStyle/>
        <a:p>
          <a:pPr lvl="0" algn="l" defTabSz="622300">
            <a:lnSpc>
              <a:spcPct val="90000"/>
            </a:lnSpc>
            <a:spcBef>
              <a:spcPct val="0"/>
            </a:spcBef>
            <a:spcAft>
              <a:spcPct val="35000"/>
            </a:spcAft>
          </a:pPr>
          <a:r>
            <a:rPr lang="nl-NL" sz="1400" kern="1200" dirty="0">
              <a:solidFill>
                <a:srgbClr val="68676C"/>
              </a:solidFill>
              <a:latin typeface="Arial" panose="020B0604020202020204" pitchFamily="34" charset="0"/>
              <a:ea typeface="+mn-ea"/>
              <a:cs typeface="Arial" panose="020B0604020202020204" pitchFamily="34" charset="0"/>
            </a:rPr>
            <a:t>2. gelijkwaardigheid tussen actoren</a:t>
          </a:r>
        </a:p>
      </dsp:txBody>
      <dsp:txXfrm>
        <a:off x="616590" y="774861"/>
        <a:ext cx="3402758" cy="387430"/>
      </dsp:txXfrm>
    </dsp:sp>
    <dsp:sp modelId="{BC6F0641-2CAC-4A7D-BA6A-AAE3C5776A52}">
      <dsp:nvSpPr>
        <dsp:cNvPr id="0" name=""/>
        <dsp:cNvSpPr/>
      </dsp:nvSpPr>
      <dsp:spPr>
        <a:xfrm>
          <a:off x="374446" y="726432"/>
          <a:ext cx="484288" cy="484288"/>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ED0A7C-E9E6-4E7A-8A27-25547A6397DB}">
      <dsp:nvSpPr>
        <dsp:cNvPr id="0" name=""/>
        <dsp:cNvSpPr/>
      </dsp:nvSpPr>
      <dsp:spPr>
        <a:xfrm>
          <a:off x="752678" y="1346306"/>
          <a:ext cx="3257030" cy="38743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23" tIns="35560" rIns="35560" bIns="35560" numCol="1" spcCol="1270" anchor="ctr" anchorCtr="0">
          <a:noAutofit/>
        </a:bodyPr>
        <a:lstStyle/>
        <a:p>
          <a:pPr lvl="0" algn="l" defTabSz="622300">
            <a:lnSpc>
              <a:spcPct val="90000"/>
            </a:lnSpc>
            <a:spcBef>
              <a:spcPct val="0"/>
            </a:spcBef>
            <a:spcAft>
              <a:spcPct val="35000"/>
            </a:spcAft>
          </a:pPr>
          <a:r>
            <a:rPr lang="nl-NL" sz="1400" kern="1200" dirty="0">
              <a:solidFill>
                <a:srgbClr val="68676C"/>
              </a:solidFill>
              <a:latin typeface="Arial" panose="020B0604020202020204" pitchFamily="34" charset="0"/>
              <a:ea typeface="+mn-ea"/>
              <a:cs typeface="Arial" panose="020B0604020202020204" pitchFamily="34" charset="0"/>
            </a:rPr>
            <a:t>3. verbinding op verschillende niveaus</a:t>
          </a:r>
        </a:p>
      </dsp:txBody>
      <dsp:txXfrm>
        <a:off x="752678" y="1346306"/>
        <a:ext cx="3257030" cy="387430"/>
      </dsp:txXfrm>
    </dsp:sp>
    <dsp:sp modelId="{D98C6F9D-2766-4767-BCBA-C455EDB410A8}">
      <dsp:nvSpPr>
        <dsp:cNvPr id="0" name=""/>
        <dsp:cNvSpPr/>
      </dsp:nvSpPr>
      <dsp:spPr>
        <a:xfrm>
          <a:off x="520174" y="1307505"/>
          <a:ext cx="484288" cy="484288"/>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2DFE7-402D-465F-B414-F2DEEAEA5322}">
      <dsp:nvSpPr>
        <dsp:cNvPr id="0" name=""/>
        <dsp:cNvSpPr/>
      </dsp:nvSpPr>
      <dsp:spPr>
        <a:xfrm>
          <a:off x="762318" y="1936638"/>
          <a:ext cx="3257030" cy="38743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23" tIns="35560" rIns="35560" bIns="35560" numCol="1" spcCol="1270" anchor="ctr" anchorCtr="0">
          <a:noAutofit/>
        </a:bodyPr>
        <a:lstStyle/>
        <a:p>
          <a:pPr lvl="0" algn="l" defTabSz="622300">
            <a:lnSpc>
              <a:spcPct val="90000"/>
            </a:lnSpc>
            <a:spcBef>
              <a:spcPct val="0"/>
            </a:spcBef>
            <a:spcAft>
              <a:spcPct val="35000"/>
            </a:spcAft>
          </a:pPr>
          <a:r>
            <a:rPr lang="nl-NL" sz="1400" kern="1200" dirty="0">
              <a:solidFill>
                <a:srgbClr val="68676C"/>
              </a:solidFill>
              <a:latin typeface="Arial" panose="020B0604020202020204" pitchFamily="34" charset="0"/>
              <a:ea typeface="+mn-ea"/>
              <a:cs typeface="Arial" panose="020B0604020202020204" pitchFamily="34" charset="0"/>
            </a:rPr>
            <a:t>4. vindplaatsgericht of </a:t>
          </a:r>
          <a:r>
            <a:rPr lang="nl-NL" sz="1400" kern="1200" dirty="0" err="1">
              <a:solidFill>
                <a:srgbClr val="68676C"/>
              </a:solidFill>
              <a:latin typeface="Arial" panose="020B0604020202020204" pitchFamily="34" charset="0"/>
              <a:ea typeface="+mn-ea"/>
              <a:cs typeface="Arial" panose="020B0604020202020204" pitchFamily="34" charset="0"/>
            </a:rPr>
            <a:t>outreachend</a:t>
          </a:r>
          <a:r>
            <a:rPr lang="nl-NL" sz="1400" kern="1200" dirty="0">
              <a:solidFill>
                <a:srgbClr val="68676C"/>
              </a:solidFill>
              <a:latin typeface="Arial" panose="020B0604020202020204" pitchFamily="34" charset="0"/>
              <a:ea typeface="+mn-ea"/>
              <a:cs typeface="Arial" panose="020B0604020202020204" pitchFamily="34" charset="0"/>
            </a:rPr>
            <a:t> werken</a:t>
          </a:r>
        </a:p>
      </dsp:txBody>
      <dsp:txXfrm>
        <a:off x="762318" y="1936638"/>
        <a:ext cx="3257030" cy="387430"/>
      </dsp:txXfrm>
    </dsp:sp>
    <dsp:sp modelId="{698330FD-DE8C-42E5-8654-61B96A72A16C}">
      <dsp:nvSpPr>
        <dsp:cNvPr id="0" name=""/>
        <dsp:cNvSpPr/>
      </dsp:nvSpPr>
      <dsp:spPr>
        <a:xfrm>
          <a:off x="520174" y="1888209"/>
          <a:ext cx="484288" cy="484288"/>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0AFC87-1C91-4B68-834D-7C10084675A2}">
      <dsp:nvSpPr>
        <dsp:cNvPr id="0" name=""/>
        <dsp:cNvSpPr/>
      </dsp:nvSpPr>
      <dsp:spPr>
        <a:xfrm>
          <a:off x="645412" y="2517710"/>
          <a:ext cx="3402758" cy="38743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23" tIns="35560" rIns="35560" bIns="35560" numCol="1" spcCol="1270" anchor="ctr" anchorCtr="0">
          <a:noAutofit/>
        </a:bodyPr>
        <a:lstStyle/>
        <a:p>
          <a:pPr lvl="0" algn="l" defTabSz="622300">
            <a:lnSpc>
              <a:spcPct val="90000"/>
            </a:lnSpc>
            <a:spcBef>
              <a:spcPct val="0"/>
            </a:spcBef>
            <a:spcAft>
              <a:spcPct val="35000"/>
            </a:spcAft>
          </a:pPr>
          <a:r>
            <a:rPr lang="nl-NL" sz="1400" kern="1200" dirty="0">
              <a:solidFill>
                <a:srgbClr val="68676C"/>
              </a:solidFill>
              <a:latin typeface="Arial" panose="020B0604020202020204" pitchFamily="34" charset="0"/>
              <a:ea typeface="+mn-ea"/>
              <a:cs typeface="Arial" panose="020B0604020202020204" pitchFamily="34" charset="0"/>
            </a:rPr>
            <a:t>5. signaalfunctie t.a.v. beleid en middenveld</a:t>
          </a:r>
        </a:p>
      </dsp:txBody>
      <dsp:txXfrm>
        <a:off x="645412" y="2517710"/>
        <a:ext cx="3402758" cy="387430"/>
      </dsp:txXfrm>
    </dsp:sp>
    <dsp:sp modelId="{9D754BBE-85B9-453C-B090-8266DBA501FB}">
      <dsp:nvSpPr>
        <dsp:cNvPr id="0" name=""/>
        <dsp:cNvSpPr/>
      </dsp:nvSpPr>
      <dsp:spPr>
        <a:xfrm>
          <a:off x="374446" y="2469282"/>
          <a:ext cx="484288" cy="484288"/>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4FC247-3BC5-48FD-B3B6-3D66BEA57A3D}">
      <dsp:nvSpPr>
        <dsp:cNvPr id="0" name=""/>
        <dsp:cNvSpPr/>
      </dsp:nvSpPr>
      <dsp:spPr>
        <a:xfrm>
          <a:off x="297902" y="3098783"/>
          <a:ext cx="3721446" cy="38743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23" tIns="35560" rIns="35560" bIns="35560" numCol="1" spcCol="1270" anchor="ctr" anchorCtr="0">
          <a:noAutofit/>
        </a:bodyPr>
        <a:lstStyle/>
        <a:p>
          <a:pPr lvl="0" algn="l" defTabSz="622300">
            <a:lnSpc>
              <a:spcPct val="90000"/>
            </a:lnSpc>
            <a:spcBef>
              <a:spcPct val="0"/>
            </a:spcBef>
            <a:spcAft>
              <a:spcPct val="35000"/>
            </a:spcAft>
          </a:pPr>
          <a:r>
            <a:rPr lang="nl-NL" sz="1400" kern="1200" dirty="0">
              <a:solidFill>
                <a:srgbClr val="68676C"/>
              </a:solidFill>
              <a:latin typeface="Arial" panose="020B0604020202020204" pitchFamily="34" charset="0"/>
              <a:ea typeface="+mn-ea"/>
              <a:cs typeface="Arial" panose="020B0604020202020204" pitchFamily="34" charset="0"/>
            </a:rPr>
            <a:t>6. reflectie op eigen tussenpositie</a:t>
          </a:r>
        </a:p>
      </dsp:txBody>
      <dsp:txXfrm>
        <a:off x="297902" y="3098783"/>
        <a:ext cx="3721446" cy="387430"/>
      </dsp:txXfrm>
    </dsp:sp>
    <dsp:sp modelId="{114BD0D5-F7CA-41B5-AF52-6824B1D4217F}">
      <dsp:nvSpPr>
        <dsp:cNvPr id="0" name=""/>
        <dsp:cNvSpPr/>
      </dsp:nvSpPr>
      <dsp:spPr>
        <a:xfrm>
          <a:off x="55758" y="3050354"/>
          <a:ext cx="484288" cy="484288"/>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733BD-449F-4008-8FCC-C27F5C6EA002}">
      <dsp:nvSpPr>
        <dsp:cNvPr id="0" name=""/>
        <dsp:cNvSpPr/>
      </dsp:nvSpPr>
      <dsp:spPr>
        <a:xfrm>
          <a:off x="350883" y="0"/>
          <a:ext cx="7128108" cy="475247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0A7F2BE-ED4D-4618-A287-8FBDAF2E7B16}">
      <dsp:nvSpPr>
        <dsp:cNvPr id="0" name=""/>
        <dsp:cNvSpPr/>
      </dsp:nvSpPr>
      <dsp:spPr>
        <a:xfrm>
          <a:off x="4248" y="1425742"/>
          <a:ext cx="2689317" cy="190098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nl-BE" sz="2000" kern="1200" dirty="0"/>
            <a:t>Voorbereidingsfase</a:t>
          </a:r>
        </a:p>
        <a:p>
          <a:pPr lvl="0" algn="l" defTabSz="889000">
            <a:lnSpc>
              <a:spcPct val="90000"/>
            </a:lnSpc>
            <a:spcBef>
              <a:spcPct val="0"/>
            </a:spcBef>
            <a:spcAft>
              <a:spcPct val="35000"/>
            </a:spcAft>
          </a:pPr>
          <a:r>
            <a:rPr lang="nl-BE" sz="2000" kern="1200" dirty="0"/>
            <a:t>Feb – Aug 2019</a:t>
          </a:r>
        </a:p>
        <a:p>
          <a:pPr marL="171450" lvl="1" indent="-171450" algn="l" defTabSz="711200">
            <a:lnSpc>
              <a:spcPct val="90000"/>
            </a:lnSpc>
            <a:spcBef>
              <a:spcPct val="0"/>
            </a:spcBef>
            <a:spcAft>
              <a:spcPct val="15000"/>
            </a:spcAft>
            <a:buChar char="••"/>
          </a:pPr>
          <a:r>
            <a:rPr lang="nl-BE" sz="1600" kern="1200" dirty="0"/>
            <a:t>Ontmoeting Lionshulp</a:t>
          </a:r>
        </a:p>
        <a:p>
          <a:pPr marL="171450" lvl="1" indent="-171450" algn="l" defTabSz="711200">
            <a:lnSpc>
              <a:spcPct val="90000"/>
            </a:lnSpc>
            <a:spcBef>
              <a:spcPct val="0"/>
            </a:spcBef>
            <a:spcAft>
              <a:spcPct val="15000"/>
            </a:spcAft>
            <a:buChar char="••"/>
          </a:pPr>
          <a:r>
            <a:rPr lang="nl-BE" sz="1600" kern="1200" dirty="0"/>
            <a:t>Zoektocht kerngroep</a:t>
          </a:r>
        </a:p>
        <a:p>
          <a:pPr marL="171450" lvl="1" indent="-171450" algn="l" defTabSz="711200">
            <a:lnSpc>
              <a:spcPct val="90000"/>
            </a:lnSpc>
            <a:spcBef>
              <a:spcPct val="0"/>
            </a:spcBef>
            <a:spcAft>
              <a:spcPct val="15000"/>
            </a:spcAft>
            <a:buChar char="••"/>
          </a:pPr>
          <a:r>
            <a:rPr lang="nl-BE" sz="1600" kern="1200" dirty="0"/>
            <a:t>Netwerk</a:t>
          </a:r>
        </a:p>
      </dsp:txBody>
      <dsp:txXfrm>
        <a:off x="97047" y="1518541"/>
        <a:ext cx="2503719" cy="1715391"/>
      </dsp:txXfrm>
    </dsp:sp>
    <dsp:sp modelId="{0F9B7E0C-3EC7-4F3A-AC0E-BF17983631FD}">
      <dsp:nvSpPr>
        <dsp:cNvPr id="0" name=""/>
        <dsp:cNvSpPr/>
      </dsp:nvSpPr>
      <dsp:spPr>
        <a:xfrm>
          <a:off x="2848346" y="1425742"/>
          <a:ext cx="2689317" cy="1900989"/>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nl-BE" sz="2000" kern="1200" dirty="0"/>
            <a:t>Start Project XX </a:t>
          </a:r>
        </a:p>
        <a:p>
          <a:pPr lvl="0" algn="l" defTabSz="889000">
            <a:lnSpc>
              <a:spcPct val="90000"/>
            </a:lnSpc>
            <a:spcBef>
              <a:spcPct val="0"/>
            </a:spcBef>
            <a:spcAft>
              <a:spcPct val="35000"/>
            </a:spcAft>
          </a:pPr>
          <a:r>
            <a:rPr lang="nl-BE" sz="2000" kern="1200" dirty="0"/>
            <a:t>Sept 2019 - Nu</a:t>
          </a:r>
        </a:p>
        <a:p>
          <a:pPr marL="171450" lvl="1" indent="-171450" algn="l" defTabSz="711200">
            <a:lnSpc>
              <a:spcPct val="90000"/>
            </a:lnSpc>
            <a:spcBef>
              <a:spcPct val="0"/>
            </a:spcBef>
            <a:spcAft>
              <a:spcPct val="15000"/>
            </a:spcAft>
            <a:buChar char="••"/>
          </a:pPr>
          <a:r>
            <a:rPr lang="nl-BE" sz="1600" kern="1200" dirty="0"/>
            <a:t>Startfeest</a:t>
          </a:r>
        </a:p>
        <a:p>
          <a:pPr marL="171450" lvl="1" indent="-171450" algn="l" defTabSz="711200">
            <a:lnSpc>
              <a:spcPct val="90000"/>
            </a:lnSpc>
            <a:spcBef>
              <a:spcPct val="0"/>
            </a:spcBef>
            <a:spcAft>
              <a:spcPct val="15000"/>
            </a:spcAft>
            <a:buChar char="••"/>
          </a:pPr>
          <a:r>
            <a:rPr lang="nl-BE" sz="1600" kern="1200" dirty="0"/>
            <a:t>Wekelijkse activiteiten</a:t>
          </a:r>
        </a:p>
        <a:p>
          <a:pPr marL="171450" lvl="1" indent="-171450" algn="l" defTabSz="711200">
            <a:lnSpc>
              <a:spcPct val="90000"/>
            </a:lnSpc>
            <a:spcBef>
              <a:spcPct val="0"/>
            </a:spcBef>
            <a:spcAft>
              <a:spcPct val="15000"/>
            </a:spcAft>
            <a:buChar char="••"/>
          </a:pPr>
          <a:r>
            <a:rPr lang="nl-BE" sz="1600" kern="1200" dirty="0"/>
            <a:t>Vormingsavonden</a:t>
          </a:r>
        </a:p>
      </dsp:txBody>
      <dsp:txXfrm>
        <a:off x="2941145" y="1518541"/>
        <a:ext cx="2503719" cy="1715391"/>
      </dsp:txXfrm>
    </dsp:sp>
    <dsp:sp modelId="{ACEDC096-9948-4569-89CC-0427CCD0268C}">
      <dsp:nvSpPr>
        <dsp:cNvPr id="0" name=""/>
        <dsp:cNvSpPr/>
      </dsp:nvSpPr>
      <dsp:spPr>
        <a:xfrm>
          <a:off x="5692444" y="1425742"/>
          <a:ext cx="2689317" cy="190098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nl-BE" sz="2000" kern="1200" dirty="0"/>
            <a:t>Toolbox en draaiboek   … tot Aug 2020</a:t>
          </a:r>
        </a:p>
        <a:p>
          <a:pPr marL="171450" lvl="1" indent="-171450" algn="l" defTabSz="711200">
            <a:lnSpc>
              <a:spcPct val="90000"/>
            </a:lnSpc>
            <a:spcBef>
              <a:spcPct val="0"/>
            </a:spcBef>
            <a:spcAft>
              <a:spcPct val="15000"/>
            </a:spcAft>
            <a:buChar char="••"/>
          </a:pPr>
          <a:r>
            <a:rPr lang="nl-BE" sz="1600" kern="1200" dirty="0"/>
            <a:t>Fiche tips en tricks</a:t>
          </a:r>
        </a:p>
        <a:p>
          <a:pPr marL="171450" lvl="1" indent="-171450" algn="l" defTabSz="711200">
            <a:lnSpc>
              <a:spcPct val="90000"/>
            </a:lnSpc>
            <a:spcBef>
              <a:spcPct val="0"/>
            </a:spcBef>
            <a:spcAft>
              <a:spcPct val="15000"/>
            </a:spcAft>
            <a:buChar char="••"/>
          </a:pPr>
          <a:r>
            <a:rPr lang="nl-BE" sz="1600" kern="1200" dirty="0"/>
            <a:t>Inspireren en versterken van de doelgroepen</a:t>
          </a:r>
        </a:p>
      </dsp:txBody>
      <dsp:txXfrm>
        <a:off x="5785243" y="1518541"/>
        <a:ext cx="2503719" cy="17153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402DE-C5E4-47AE-9D02-ED46D8E509B0}">
      <dsp:nvSpPr>
        <dsp:cNvPr id="0" name=""/>
        <dsp:cNvSpPr/>
      </dsp:nvSpPr>
      <dsp:spPr>
        <a:xfrm>
          <a:off x="2627579" y="83273"/>
          <a:ext cx="3997125" cy="399712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nl-BE" sz="4000" kern="1200" dirty="0"/>
            <a:t>Verkennen</a:t>
          </a:r>
        </a:p>
      </dsp:txBody>
      <dsp:txXfrm>
        <a:off x="3160529" y="782770"/>
        <a:ext cx="2931225" cy="1798706"/>
      </dsp:txXfrm>
    </dsp:sp>
    <dsp:sp modelId="{75D2E2A5-073B-41E7-BE56-3F8631558212}">
      <dsp:nvSpPr>
        <dsp:cNvPr id="0" name=""/>
        <dsp:cNvSpPr/>
      </dsp:nvSpPr>
      <dsp:spPr>
        <a:xfrm>
          <a:off x="4069875" y="2581476"/>
          <a:ext cx="3997125" cy="3997125"/>
        </a:xfrm>
        <a:prstGeom prst="ellipse">
          <a:avLst/>
        </a:prstGeom>
        <a:gradFill rotWithShape="0">
          <a:gsLst>
            <a:gs pos="0">
              <a:schemeClr val="accent2">
                <a:alpha val="50000"/>
                <a:hueOff val="-727682"/>
                <a:satOff val="-41964"/>
                <a:lumOff val="4314"/>
                <a:alphaOff val="0"/>
                <a:satMod val="103000"/>
                <a:lumMod val="102000"/>
                <a:tint val="94000"/>
              </a:schemeClr>
            </a:gs>
            <a:gs pos="50000">
              <a:schemeClr val="accent2">
                <a:alpha val="50000"/>
                <a:hueOff val="-727682"/>
                <a:satOff val="-41964"/>
                <a:lumOff val="4314"/>
                <a:alphaOff val="0"/>
                <a:satMod val="110000"/>
                <a:lumMod val="100000"/>
                <a:shade val="100000"/>
              </a:schemeClr>
            </a:gs>
            <a:gs pos="100000">
              <a:schemeClr val="accent2">
                <a:alpha val="50000"/>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nl-BE" sz="4000" kern="1200" dirty="0"/>
            <a:t>Verankeren</a:t>
          </a:r>
        </a:p>
      </dsp:txBody>
      <dsp:txXfrm>
        <a:off x="5292329" y="3614067"/>
        <a:ext cx="2398275" cy="2198418"/>
      </dsp:txXfrm>
    </dsp:sp>
    <dsp:sp modelId="{FCC11A0C-5165-4FD4-B0C5-34CB8C8D5ED9}">
      <dsp:nvSpPr>
        <dsp:cNvPr id="0" name=""/>
        <dsp:cNvSpPr/>
      </dsp:nvSpPr>
      <dsp:spPr>
        <a:xfrm>
          <a:off x="1244441" y="2581476"/>
          <a:ext cx="3997125" cy="3997125"/>
        </a:xfrm>
        <a:prstGeom prst="ellipse">
          <a:avLst/>
        </a:prstGeom>
        <a:gradFill rotWithShape="0">
          <a:gsLst>
            <a:gs pos="0">
              <a:schemeClr val="accent2">
                <a:alpha val="50000"/>
                <a:hueOff val="-1455363"/>
                <a:satOff val="-83928"/>
                <a:lumOff val="8628"/>
                <a:alphaOff val="0"/>
                <a:satMod val="103000"/>
                <a:lumMod val="102000"/>
                <a:tint val="94000"/>
              </a:schemeClr>
            </a:gs>
            <a:gs pos="50000">
              <a:schemeClr val="accent2">
                <a:alpha val="50000"/>
                <a:hueOff val="-1455363"/>
                <a:satOff val="-83928"/>
                <a:lumOff val="8628"/>
                <a:alphaOff val="0"/>
                <a:satMod val="110000"/>
                <a:lumMod val="100000"/>
                <a:shade val="100000"/>
              </a:schemeClr>
            </a:gs>
            <a:gs pos="100000">
              <a:schemeClr val="accent2">
                <a:alpha val="50000"/>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nl-BE" sz="4000" kern="1200" dirty="0"/>
            <a:t>Verbinden</a:t>
          </a:r>
        </a:p>
      </dsp:txBody>
      <dsp:txXfrm>
        <a:off x="1620836" y="3614067"/>
        <a:ext cx="2398275" cy="219841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l-BE" dirty="0">
              <a:latin typeface="Arial" panose="020B0604020202020204" pitchFamily="34" charset="0"/>
              <a:cs typeface="Arial" panose="020B0604020202020204" pitchFamily="34" charset="0"/>
            </a:endParaRPr>
          </a:p>
        </p:txBody>
      </p:sp>
      <p:sp>
        <p:nvSpPr>
          <p:cNvPr id="3" name="Tijdelijke aanduiding voor datum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09DCDB6-372E-4B21-B9E9-0C9069992062}" type="datetimeFigureOut">
              <a:rPr lang="nl-BE" smtClean="0">
                <a:latin typeface="Arial" panose="020B0604020202020204" pitchFamily="34" charset="0"/>
                <a:cs typeface="Arial" panose="020B0604020202020204" pitchFamily="34" charset="0"/>
              </a:rPr>
              <a:t>6/11/2019</a:t>
            </a:fld>
            <a:endParaRPr lang="nl-BE" dirty="0">
              <a:latin typeface="Arial" panose="020B0604020202020204" pitchFamily="34" charset="0"/>
              <a:cs typeface="Arial" panose="020B0604020202020204" pitchFamily="34" charset="0"/>
            </a:endParaRPr>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dirty="0">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7EADDF-AE8C-4CA1-A6D3-6652C3FCD203}" type="slidenum">
              <a:rPr lang="nl-BE" smtClean="0">
                <a:latin typeface="Arial" panose="020B0604020202020204" pitchFamily="34" charset="0"/>
                <a:cs typeface="Arial" panose="020B0604020202020204" pitchFamily="34" charset="0"/>
              </a:rPr>
              <a:t>‹nr.›</a:t>
            </a:fld>
            <a:endParaRPr lang="nl-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08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nl-BE"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AA11F-1710-4B6B-BB90-BCB151B5442B}" type="datetimeFigureOut">
              <a:rPr lang="nl-BE" smtClean="0"/>
              <a:t>6/11/2019</a:t>
            </a:fld>
            <a:endParaRPr lang="nl-BE" dirty="0"/>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nl-BE"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902C94D5-45D8-4917-B08C-13B8B9155AA4}" type="slidenum">
              <a:rPr lang="nl-BE" smtClean="0"/>
              <a:pPr/>
              <a:t>‹nr.›</a:t>
            </a:fld>
            <a:endParaRPr lang="nl-BE" dirty="0"/>
          </a:p>
        </p:txBody>
      </p:sp>
    </p:spTree>
    <p:extLst>
      <p:ext uri="{BB962C8B-B14F-4D97-AF65-F5344CB8AC3E}">
        <p14:creationId xmlns:p14="http://schemas.microsoft.com/office/powerpoint/2010/main" val="69491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 </a:t>
            </a:r>
          </a:p>
          <a:p>
            <a:r>
              <a:rPr lang="nl-BE" sz="1200" b="1" kern="1200" dirty="0">
                <a:solidFill>
                  <a:schemeClr val="tx1"/>
                </a:solidFill>
                <a:effectLst/>
                <a:latin typeface="+mn-lt"/>
                <a:ea typeface="+mn-ea"/>
                <a:cs typeface="+mn-cs"/>
              </a:rPr>
              <a:t>Ambassadeur, verbindingsofficier, ‘liaison’ </a:t>
            </a:r>
            <a:r>
              <a:rPr lang="nl-BE" sz="1200" b="1" kern="1200" dirty="0" err="1">
                <a:solidFill>
                  <a:schemeClr val="tx1"/>
                </a:solidFill>
                <a:effectLst/>
                <a:latin typeface="+mn-lt"/>
                <a:ea typeface="+mn-ea"/>
                <a:cs typeface="+mn-cs"/>
              </a:rPr>
              <a:t>officer</a:t>
            </a:r>
            <a:endParaRPr lang="nl-BE" sz="1200" b="1"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Een intermediaire positie en rol van een individu. Vraagt sterke communicatieve skills. Heeft vooral betrekking op belangenbehartiging en- of informatiedeling. Is een professionele rol, doorgaans opgezet vanuit één organisatie of context, maar met erkenning in de andere context.</a:t>
            </a:r>
          </a:p>
          <a:p>
            <a:r>
              <a:rPr lang="nl-BE" sz="1200" kern="1200" dirty="0">
                <a:solidFill>
                  <a:schemeClr val="tx1"/>
                </a:solidFill>
                <a:effectLst/>
                <a:latin typeface="+mn-lt"/>
                <a:ea typeface="+mn-ea"/>
                <a:cs typeface="+mn-cs"/>
              </a:rPr>
              <a:t>IN Politiek, diplomatie, politie en veiligheid, bedrijven, sport en onderwijs</a:t>
            </a:r>
          </a:p>
          <a:p>
            <a:r>
              <a:rPr lang="nl-BE" sz="1200" b="1" kern="1200" dirty="0">
                <a:solidFill>
                  <a:schemeClr val="tx1"/>
                </a:solidFill>
                <a:effectLst/>
                <a:latin typeface="+mn-lt"/>
                <a:ea typeface="+mn-ea"/>
                <a:cs typeface="+mn-cs"/>
              </a:rPr>
              <a:t>Bonding en </a:t>
            </a:r>
            <a:r>
              <a:rPr lang="nl-BE" sz="1200" b="1" kern="1200" dirty="0" err="1">
                <a:solidFill>
                  <a:schemeClr val="tx1"/>
                </a:solidFill>
                <a:effectLst/>
                <a:latin typeface="+mn-lt"/>
                <a:ea typeface="+mn-ea"/>
                <a:cs typeface="+mn-cs"/>
              </a:rPr>
              <a:t>bridging</a:t>
            </a:r>
            <a:r>
              <a:rPr lang="nl-BE" sz="1200" b="1" kern="1200" dirty="0">
                <a:solidFill>
                  <a:schemeClr val="tx1"/>
                </a:solidFill>
                <a:effectLst/>
                <a:latin typeface="+mn-lt"/>
                <a:ea typeface="+mn-ea"/>
                <a:cs typeface="+mn-cs"/>
              </a:rPr>
              <a:t> sociaal kapitaal</a:t>
            </a:r>
          </a:p>
          <a:p>
            <a:r>
              <a:rPr lang="nl-BE" sz="1200" kern="1200" dirty="0">
                <a:solidFill>
                  <a:schemeClr val="tx1"/>
                </a:solidFill>
                <a:effectLst/>
                <a:latin typeface="+mn-lt"/>
                <a:ea typeface="+mn-ea"/>
                <a:cs typeface="+mn-cs"/>
              </a:rPr>
              <a:t>Gaat in op de aard van relaties tussen groepen mensen die verwant of niet verwant zijn aan elkaar. Wederkerigheid en vertrouwen zijn basisbegrippen.</a:t>
            </a:r>
          </a:p>
          <a:p>
            <a:r>
              <a:rPr lang="nl-BE" sz="1200" kern="1200" dirty="0">
                <a:solidFill>
                  <a:schemeClr val="tx1"/>
                </a:solidFill>
                <a:effectLst/>
                <a:latin typeface="+mn-lt"/>
                <a:ea typeface="+mn-ea"/>
                <a:cs typeface="+mn-cs"/>
              </a:rPr>
              <a:t>Relaties tussen groepen en mensen, het sociale terrein (begrip van </a:t>
            </a:r>
            <a:r>
              <a:rPr lang="nl-BE" sz="1200" kern="1200" dirty="0" err="1">
                <a:solidFill>
                  <a:schemeClr val="tx1"/>
                </a:solidFill>
                <a:effectLst/>
                <a:latin typeface="+mn-lt"/>
                <a:ea typeface="+mn-ea"/>
                <a:cs typeface="+mn-cs"/>
              </a:rPr>
              <a:t>Bourdieu</a:t>
            </a:r>
            <a:r>
              <a:rPr lang="nl-BE" sz="1200" kern="1200" dirty="0">
                <a:solidFill>
                  <a:schemeClr val="tx1"/>
                </a:solidFill>
                <a:effectLst/>
                <a:latin typeface="+mn-lt"/>
                <a:ea typeface="+mn-ea"/>
                <a:cs typeface="+mn-cs"/>
              </a:rPr>
              <a:t>, uitgewerkt door o.m. </a:t>
            </a:r>
            <a:r>
              <a:rPr lang="nl-BE" sz="1200" kern="1200" dirty="0" err="1">
                <a:solidFill>
                  <a:schemeClr val="tx1"/>
                </a:solidFill>
                <a:effectLst/>
                <a:latin typeface="+mn-lt"/>
                <a:ea typeface="+mn-ea"/>
                <a:cs typeface="+mn-cs"/>
              </a:rPr>
              <a:t>Putnam</a:t>
            </a:r>
            <a:r>
              <a:rPr lang="nl-BE" sz="1200" kern="1200" dirty="0">
                <a:solidFill>
                  <a:schemeClr val="tx1"/>
                </a:solidFill>
                <a:effectLst/>
                <a:latin typeface="+mn-lt"/>
                <a:ea typeface="+mn-ea"/>
                <a:cs typeface="+mn-cs"/>
              </a:rPr>
              <a:t> voor middenveldorganisaties).</a:t>
            </a:r>
          </a:p>
          <a:p>
            <a:r>
              <a:rPr lang="nl-BE" sz="1200" b="1" kern="1200" dirty="0" err="1">
                <a:solidFill>
                  <a:schemeClr val="tx1"/>
                </a:solidFill>
                <a:effectLst/>
                <a:latin typeface="+mn-lt"/>
                <a:ea typeface="+mn-ea"/>
                <a:cs typeface="+mn-cs"/>
              </a:rPr>
              <a:t>Brokerage</a:t>
            </a:r>
            <a:r>
              <a:rPr lang="nl-BE" sz="1200" b="1" kern="1200" dirty="0">
                <a:solidFill>
                  <a:schemeClr val="tx1"/>
                </a:solidFill>
                <a:effectLst/>
                <a:latin typeface="+mn-lt"/>
                <a:ea typeface="+mn-ea"/>
                <a:cs typeface="+mn-cs"/>
              </a:rPr>
              <a:t>, sociale makelarij </a:t>
            </a:r>
          </a:p>
          <a:p>
            <a:r>
              <a:rPr lang="nl-BE" sz="1200" kern="1200" dirty="0">
                <a:solidFill>
                  <a:schemeClr val="tx1"/>
                </a:solidFill>
                <a:effectLst/>
                <a:latin typeface="+mn-lt"/>
                <a:ea typeface="+mn-ea"/>
                <a:cs typeface="+mn-cs"/>
              </a:rPr>
              <a:t>Een intermediaire positie om verbinding van iemand om mensen die elkaar niet kennen te verbinden. Is in de sociale sector vooral gericht op kennismaking, leggen van connecties, creëren van toegankelijkheid bij kwetsbare groepen.</a:t>
            </a:r>
          </a:p>
          <a:p>
            <a:r>
              <a:rPr lang="nl-BE" sz="1200" kern="1200" dirty="0">
                <a:solidFill>
                  <a:schemeClr val="tx1"/>
                </a:solidFill>
                <a:effectLst/>
                <a:latin typeface="+mn-lt"/>
                <a:ea typeface="+mn-ea"/>
                <a:cs typeface="+mn-cs"/>
              </a:rPr>
              <a:t>Financiële wereld, overgenomen (en aangepast) in buurtwerk</a:t>
            </a:r>
          </a:p>
          <a:p>
            <a:r>
              <a:rPr lang="nl-BE" sz="1200" b="1" kern="1200" dirty="0" err="1">
                <a:solidFill>
                  <a:schemeClr val="tx1"/>
                </a:solidFill>
                <a:effectLst/>
                <a:latin typeface="+mn-lt"/>
                <a:ea typeface="+mn-ea"/>
                <a:cs typeface="+mn-cs"/>
              </a:rPr>
              <a:t>Kwartiermaken</a:t>
            </a:r>
            <a:endParaRPr lang="nl-BE" sz="1200" b="1"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Ondersteunen van (individuele) kwetsbare burgers in het aangaan van (nieuwe) verbindingen die als zinvol worden ervaren. Bemiddeling, creëren van draagvlak en duurzame samenwerkingen staan centraal.</a:t>
            </a:r>
          </a:p>
          <a:p>
            <a:r>
              <a:rPr lang="nl-BE" sz="1200" kern="1200" dirty="0">
                <a:solidFill>
                  <a:schemeClr val="tx1"/>
                </a:solidFill>
                <a:effectLst/>
                <a:latin typeface="+mn-lt"/>
                <a:ea typeface="+mn-ea"/>
                <a:cs typeface="+mn-cs"/>
              </a:rPr>
              <a:t>Welzijnssector: Psychiatrie, zorg en hulpverlening</a:t>
            </a:r>
          </a:p>
          <a:p>
            <a:endParaRPr lang="nl-BE" dirty="0"/>
          </a:p>
        </p:txBody>
      </p:sp>
      <p:sp>
        <p:nvSpPr>
          <p:cNvPr id="4" name="Tijdelijke aanduiding voor dianummer 3"/>
          <p:cNvSpPr>
            <a:spLocks noGrp="1"/>
          </p:cNvSpPr>
          <p:nvPr>
            <p:ph type="sldNum" sz="quarter" idx="10"/>
          </p:nvPr>
        </p:nvSpPr>
        <p:spPr/>
        <p:txBody>
          <a:bodyPr/>
          <a:lstStyle/>
          <a:p>
            <a:fld id="{902C94D5-45D8-4917-B08C-13B8B9155AA4}" type="slidenum">
              <a:rPr lang="nl-BE" smtClean="0"/>
              <a:pPr/>
              <a:t>5</a:t>
            </a:fld>
            <a:endParaRPr lang="nl-BE" dirty="0"/>
          </a:p>
        </p:txBody>
      </p:sp>
    </p:spTree>
    <p:extLst>
      <p:ext uri="{BB962C8B-B14F-4D97-AF65-F5344CB8AC3E}">
        <p14:creationId xmlns:p14="http://schemas.microsoft.com/office/powerpoint/2010/main" val="1775134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Testperiode op 1 speelplein &gt; nu verspreid over 11 speelpleinen, dus moeten zien naar een andere manieren. </a:t>
            </a:r>
          </a:p>
          <a:p>
            <a:r>
              <a:rPr lang="nl-BE" dirty="0"/>
              <a:t>Verbinden gebeurt op verschillende vlakken: </a:t>
            </a:r>
          </a:p>
          <a:p>
            <a:pPr marL="171450" indent="-171450">
              <a:buFont typeface="Arial" panose="020B0604020202020204" pitchFamily="34" charset="0"/>
              <a:buChar char="•"/>
            </a:pPr>
            <a:r>
              <a:rPr lang="nl-BE" dirty="0"/>
              <a:t>Coördinator met agogen </a:t>
            </a:r>
          </a:p>
          <a:p>
            <a:pPr marL="171450" indent="-171450">
              <a:buFont typeface="Arial" panose="020B0604020202020204" pitchFamily="34" charset="0"/>
              <a:buChar char="•"/>
            </a:pPr>
            <a:r>
              <a:rPr lang="nl-BE" dirty="0"/>
              <a:t>Animatoren met opvoeders </a:t>
            </a:r>
          </a:p>
          <a:p>
            <a:pPr marL="171450" indent="-171450">
              <a:buFont typeface="Arial" panose="020B0604020202020204" pitchFamily="34" charset="0"/>
              <a:buChar char="•"/>
            </a:pPr>
            <a:r>
              <a:rPr lang="nl-BE" dirty="0"/>
              <a:t>Animatoren met inclusieanimatoren </a:t>
            </a:r>
          </a:p>
          <a:p>
            <a:pPr marL="171450" indent="-171450">
              <a:buFont typeface="Arial" panose="020B0604020202020204" pitchFamily="34" charset="0"/>
              <a:buChar char="•"/>
            </a:pPr>
            <a:r>
              <a:rPr lang="nl-BE" dirty="0"/>
              <a:t>Opvoeders met inclusieanimatoren </a:t>
            </a:r>
          </a:p>
          <a:p>
            <a:pPr marL="171450" indent="-171450">
              <a:buFont typeface="Arial" panose="020B0604020202020204" pitchFamily="34" charset="0"/>
              <a:buChar char="•"/>
            </a:pPr>
            <a:r>
              <a:rPr lang="nl-BE" dirty="0"/>
              <a:t>Animatoren met kinderen met een beperking</a:t>
            </a:r>
          </a:p>
          <a:p>
            <a:pPr marL="171450" indent="-171450">
              <a:buFont typeface="Arial" panose="020B0604020202020204" pitchFamily="34" charset="0"/>
              <a:buChar char="•"/>
            </a:pPr>
            <a:r>
              <a:rPr lang="nl-BE" dirty="0"/>
              <a:t>Kinderen zonder en met beperking. </a:t>
            </a:r>
          </a:p>
        </p:txBody>
      </p:sp>
      <p:sp>
        <p:nvSpPr>
          <p:cNvPr id="4" name="Tijdelijke aanduiding voor dianummer 3"/>
          <p:cNvSpPr>
            <a:spLocks noGrp="1"/>
          </p:cNvSpPr>
          <p:nvPr>
            <p:ph type="sldNum" sz="quarter" idx="5"/>
          </p:nvPr>
        </p:nvSpPr>
        <p:spPr/>
        <p:txBody>
          <a:bodyPr/>
          <a:lstStyle/>
          <a:p>
            <a:fld id="{902C94D5-45D8-4917-B08C-13B8B9155AA4}" type="slidenum">
              <a:rPr lang="nl-BE" smtClean="0"/>
              <a:pPr/>
              <a:t>20</a:t>
            </a:fld>
            <a:endParaRPr lang="nl-BE" dirty="0"/>
          </a:p>
        </p:txBody>
      </p:sp>
    </p:spTree>
    <p:extLst>
      <p:ext uri="{BB962C8B-B14F-4D97-AF65-F5344CB8AC3E}">
        <p14:creationId xmlns:p14="http://schemas.microsoft.com/office/powerpoint/2010/main" val="417028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Testperiode op 1 speelplein &gt; nu verspreid over 11 speelpleinen, dus moeten zien naar een andere manieren. </a:t>
            </a:r>
          </a:p>
          <a:p>
            <a:r>
              <a:rPr lang="nl-BE" dirty="0"/>
              <a:t>Verbinden gebeurt op verschillende vlakken: </a:t>
            </a:r>
          </a:p>
          <a:p>
            <a:pPr marL="171450" indent="-171450">
              <a:buFont typeface="Arial" panose="020B0604020202020204" pitchFamily="34" charset="0"/>
              <a:buChar char="•"/>
            </a:pPr>
            <a:r>
              <a:rPr lang="nl-BE" dirty="0"/>
              <a:t>Coördinator met agogen </a:t>
            </a:r>
          </a:p>
          <a:p>
            <a:pPr marL="171450" indent="-171450">
              <a:buFont typeface="Arial" panose="020B0604020202020204" pitchFamily="34" charset="0"/>
              <a:buChar char="•"/>
            </a:pPr>
            <a:r>
              <a:rPr lang="nl-BE" dirty="0"/>
              <a:t>Animatoren met opvoeders </a:t>
            </a:r>
          </a:p>
          <a:p>
            <a:pPr marL="171450" indent="-171450">
              <a:buFont typeface="Arial" panose="020B0604020202020204" pitchFamily="34" charset="0"/>
              <a:buChar char="•"/>
            </a:pPr>
            <a:r>
              <a:rPr lang="nl-BE" dirty="0"/>
              <a:t>Animatoren met inclusieanimatoren </a:t>
            </a:r>
          </a:p>
          <a:p>
            <a:pPr marL="171450" indent="-171450">
              <a:buFont typeface="Arial" panose="020B0604020202020204" pitchFamily="34" charset="0"/>
              <a:buChar char="•"/>
            </a:pPr>
            <a:r>
              <a:rPr lang="nl-BE" dirty="0"/>
              <a:t>Opvoeders met inclusieanimatoren </a:t>
            </a:r>
          </a:p>
          <a:p>
            <a:pPr marL="171450" indent="-171450">
              <a:buFont typeface="Arial" panose="020B0604020202020204" pitchFamily="34" charset="0"/>
              <a:buChar char="•"/>
            </a:pPr>
            <a:r>
              <a:rPr lang="nl-BE" dirty="0"/>
              <a:t>Animatoren met kinderen met een beperking</a:t>
            </a:r>
          </a:p>
          <a:p>
            <a:pPr marL="171450" indent="-171450">
              <a:buFont typeface="Arial" panose="020B0604020202020204" pitchFamily="34" charset="0"/>
              <a:buChar char="•"/>
            </a:pPr>
            <a:r>
              <a:rPr lang="nl-BE" dirty="0"/>
              <a:t>Kinderen zonder en met beperking. </a:t>
            </a:r>
          </a:p>
        </p:txBody>
      </p:sp>
      <p:sp>
        <p:nvSpPr>
          <p:cNvPr id="4" name="Tijdelijke aanduiding voor dianummer 3"/>
          <p:cNvSpPr>
            <a:spLocks noGrp="1"/>
          </p:cNvSpPr>
          <p:nvPr>
            <p:ph type="sldNum" sz="quarter" idx="5"/>
          </p:nvPr>
        </p:nvSpPr>
        <p:spPr/>
        <p:txBody>
          <a:bodyPr/>
          <a:lstStyle/>
          <a:p>
            <a:fld id="{902C94D5-45D8-4917-B08C-13B8B9155AA4}" type="slidenum">
              <a:rPr lang="nl-BE" smtClean="0"/>
              <a:pPr/>
              <a:t>21</a:t>
            </a:fld>
            <a:endParaRPr lang="nl-BE" dirty="0"/>
          </a:p>
        </p:txBody>
      </p:sp>
    </p:spTree>
    <p:extLst>
      <p:ext uri="{BB962C8B-B14F-4D97-AF65-F5344CB8AC3E}">
        <p14:creationId xmlns:p14="http://schemas.microsoft.com/office/powerpoint/2010/main" val="3023670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Testperiode op 1 speelplein &gt; nu verspreid over 11 speelpleinen, dus moeten zien naar een andere manieren. </a:t>
            </a:r>
          </a:p>
          <a:p>
            <a:r>
              <a:rPr lang="nl-BE" dirty="0"/>
              <a:t>Verbinden gebeurt op verschillende vlakken: </a:t>
            </a:r>
          </a:p>
          <a:p>
            <a:pPr marL="171450" indent="-171450">
              <a:buFont typeface="Arial" panose="020B0604020202020204" pitchFamily="34" charset="0"/>
              <a:buChar char="•"/>
            </a:pPr>
            <a:r>
              <a:rPr lang="nl-BE" dirty="0"/>
              <a:t>Coördinator met agogen </a:t>
            </a:r>
          </a:p>
          <a:p>
            <a:pPr marL="171450" indent="-171450">
              <a:buFont typeface="Arial" panose="020B0604020202020204" pitchFamily="34" charset="0"/>
              <a:buChar char="•"/>
            </a:pPr>
            <a:r>
              <a:rPr lang="nl-BE" dirty="0"/>
              <a:t>Animatoren met opvoeders </a:t>
            </a:r>
          </a:p>
          <a:p>
            <a:pPr marL="171450" indent="-171450">
              <a:buFont typeface="Arial" panose="020B0604020202020204" pitchFamily="34" charset="0"/>
              <a:buChar char="•"/>
            </a:pPr>
            <a:r>
              <a:rPr lang="nl-BE" dirty="0"/>
              <a:t>Animatoren met inclusieanimatoren </a:t>
            </a:r>
          </a:p>
          <a:p>
            <a:pPr marL="171450" indent="-171450">
              <a:buFont typeface="Arial" panose="020B0604020202020204" pitchFamily="34" charset="0"/>
              <a:buChar char="•"/>
            </a:pPr>
            <a:r>
              <a:rPr lang="nl-BE" dirty="0"/>
              <a:t>Opvoeders met inclusieanimatoren </a:t>
            </a:r>
          </a:p>
          <a:p>
            <a:pPr marL="171450" indent="-171450">
              <a:buFont typeface="Arial" panose="020B0604020202020204" pitchFamily="34" charset="0"/>
              <a:buChar char="•"/>
            </a:pPr>
            <a:r>
              <a:rPr lang="nl-BE" dirty="0"/>
              <a:t>Animatoren met kinderen met een beperking</a:t>
            </a:r>
          </a:p>
          <a:p>
            <a:pPr marL="171450" indent="-171450">
              <a:buFont typeface="Arial" panose="020B0604020202020204" pitchFamily="34" charset="0"/>
              <a:buChar char="•"/>
            </a:pPr>
            <a:r>
              <a:rPr lang="nl-BE" dirty="0"/>
              <a:t>Kinderen zonder en met beperking. </a:t>
            </a:r>
          </a:p>
        </p:txBody>
      </p:sp>
      <p:sp>
        <p:nvSpPr>
          <p:cNvPr id="4" name="Tijdelijke aanduiding voor dianummer 3"/>
          <p:cNvSpPr>
            <a:spLocks noGrp="1"/>
          </p:cNvSpPr>
          <p:nvPr>
            <p:ph type="sldNum" sz="quarter" idx="5"/>
          </p:nvPr>
        </p:nvSpPr>
        <p:spPr/>
        <p:txBody>
          <a:bodyPr/>
          <a:lstStyle/>
          <a:p>
            <a:fld id="{902C94D5-45D8-4917-B08C-13B8B9155AA4}" type="slidenum">
              <a:rPr lang="nl-BE" smtClean="0"/>
              <a:pPr/>
              <a:t>22</a:t>
            </a:fld>
            <a:endParaRPr lang="nl-BE" dirty="0"/>
          </a:p>
        </p:txBody>
      </p:sp>
    </p:spTree>
    <p:extLst>
      <p:ext uri="{BB962C8B-B14F-4D97-AF65-F5344CB8AC3E}">
        <p14:creationId xmlns:p14="http://schemas.microsoft.com/office/powerpoint/2010/main" val="83890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Arial" panose="020B0604020202020204" pitchFamily="34" charset="0"/>
              <a:buNone/>
            </a:pPr>
            <a:r>
              <a:rPr lang="nl-NL" sz="1400" dirty="0"/>
              <a:t>5 dingen</a:t>
            </a:r>
            <a:r>
              <a:rPr lang="nl-NL" sz="1400" baseline="0" dirty="0"/>
              <a:t> om te weten:</a:t>
            </a:r>
            <a:endParaRPr lang="nl-NL" sz="1400" dirty="0"/>
          </a:p>
          <a:p>
            <a:pPr>
              <a:buFont typeface="Arial" panose="020B0604020202020204" pitchFamily="34" charset="0"/>
              <a:buChar char="ᴖ"/>
            </a:pPr>
            <a:r>
              <a:rPr lang="nl-NL" sz="1400" dirty="0"/>
              <a:t>Het tempo en slagen van bruggenbouwen zijn mede afhankelijk van de sterkte van pijler(s). </a:t>
            </a:r>
          </a:p>
          <a:p>
            <a:pPr>
              <a:buFont typeface="Arial" panose="020B0604020202020204" pitchFamily="34" charset="0"/>
              <a:buChar char="ᴖ"/>
            </a:pPr>
            <a:r>
              <a:rPr lang="nl-NL" sz="1400" dirty="0"/>
              <a:t>Een duidelijk, gedragen kernidentiteit van de pijler(s) is een noodzakelijke navigatie voor het bruggenbouwen. </a:t>
            </a:r>
          </a:p>
          <a:p>
            <a:pPr>
              <a:buFont typeface="Arial" panose="020B0604020202020204" pitchFamily="34" charset="0"/>
              <a:buChar char="ᴖ"/>
            </a:pPr>
            <a:r>
              <a:rPr lang="nl-NL" sz="1400" dirty="0"/>
              <a:t>Het doel van het bruggenbouwen moet een meerwaarde zijn voor die kernidentiteit en de hele organisatie. </a:t>
            </a:r>
          </a:p>
          <a:p>
            <a:pPr>
              <a:buFont typeface="Arial" panose="020B0604020202020204" pitchFamily="34" charset="0"/>
              <a:buChar char="ᴖ"/>
            </a:pPr>
            <a:r>
              <a:rPr lang="nl-NL" sz="1400" dirty="0"/>
              <a:t>Formuleer op basis van de kernidentiteit wat onderhandelbaar is en wat niet.</a:t>
            </a:r>
          </a:p>
          <a:p>
            <a:pPr>
              <a:buFont typeface="Arial" panose="020B0604020202020204" pitchFamily="34" charset="0"/>
              <a:buChar char="ᴖ"/>
            </a:pPr>
            <a:r>
              <a:rPr lang="nl-NL" sz="1400" dirty="0"/>
              <a:t>Durf kritisch kijken naar de eigen organisatie. </a:t>
            </a:r>
          </a:p>
          <a:p>
            <a:endParaRPr lang="nl-BE" dirty="0"/>
          </a:p>
        </p:txBody>
      </p:sp>
      <p:sp>
        <p:nvSpPr>
          <p:cNvPr id="4" name="Tijdelijke aanduiding voor dianummer 3"/>
          <p:cNvSpPr>
            <a:spLocks noGrp="1"/>
          </p:cNvSpPr>
          <p:nvPr>
            <p:ph type="sldNum" sz="quarter" idx="10"/>
          </p:nvPr>
        </p:nvSpPr>
        <p:spPr/>
        <p:txBody>
          <a:bodyPr/>
          <a:lstStyle/>
          <a:p>
            <a:fld id="{902C94D5-45D8-4917-B08C-13B8B9155AA4}" type="slidenum">
              <a:rPr lang="nl-BE" smtClean="0"/>
              <a:pPr/>
              <a:t>7</a:t>
            </a:fld>
            <a:endParaRPr lang="nl-BE" dirty="0"/>
          </a:p>
        </p:txBody>
      </p:sp>
    </p:spTree>
    <p:extLst>
      <p:ext uri="{BB962C8B-B14F-4D97-AF65-F5344CB8AC3E}">
        <p14:creationId xmlns:p14="http://schemas.microsoft.com/office/powerpoint/2010/main" val="102213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dirty="0"/>
              <a:t>5 dingen</a:t>
            </a:r>
            <a:r>
              <a:rPr lang="nl-NL" sz="1400" baseline="0" dirty="0"/>
              <a:t> om te weten:</a:t>
            </a:r>
            <a:endParaRPr lang="nl-NL" sz="1400" dirty="0"/>
          </a:p>
          <a:p>
            <a:pPr>
              <a:buFont typeface="Arial" panose="020B0604020202020204" pitchFamily="34" charset="0"/>
              <a:buNone/>
            </a:pPr>
            <a:endParaRPr lang="nl-NL" sz="1400" dirty="0"/>
          </a:p>
          <a:p>
            <a:pPr>
              <a:buFont typeface="Arial" panose="020B0604020202020204" pitchFamily="34" charset="0"/>
              <a:buChar char="ᴖ"/>
            </a:pPr>
            <a:r>
              <a:rPr lang="nl-NL" sz="1400" dirty="0"/>
              <a:t>Verkennen is een eerste noodzakelijke stap om de leefwereld, noden en behoeften van de doelgroep(en) en de pijler(s) te leren kennen. </a:t>
            </a:r>
          </a:p>
          <a:p>
            <a:pPr>
              <a:buFont typeface="Arial" panose="020B0604020202020204" pitchFamily="34" charset="0"/>
              <a:buChar char="ᴖ"/>
            </a:pPr>
            <a:r>
              <a:rPr lang="nl-NL" sz="1400" dirty="0"/>
              <a:t>Verkennen gebeurt meestal vindplaatsgericht. </a:t>
            </a:r>
          </a:p>
          <a:p>
            <a:pPr>
              <a:buFont typeface="Arial" panose="020B0604020202020204" pitchFamily="34" charset="0"/>
              <a:buChar char="ᴖ"/>
            </a:pPr>
            <a:r>
              <a:rPr lang="nl-NL" sz="1400" dirty="0"/>
              <a:t>Uit de comfortzone durven stappen is nodig om beide pijlers te kunnen verkennen. </a:t>
            </a:r>
          </a:p>
          <a:p>
            <a:pPr>
              <a:buFont typeface="Arial" panose="020B0604020202020204" pitchFamily="34" charset="0"/>
              <a:buChar char="ᴖ"/>
            </a:pPr>
            <a:r>
              <a:rPr lang="nl-NL" sz="1400" dirty="0"/>
              <a:t>Bovenal is het een traag en grillig proces van vertrouwen opbouwen. Het vraagt doorzettingsvermogen en aanklampend werken. </a:t>
            </a:r>
          </a:p>
          <a:p>
            <a:pPr>
              <a:buFont typeface="Arial" panose="020B0604020202020204" pitchFamily="34" charset="0"/>
              <a:buChar char="ᴖ"/>
            </a:pPr>
            <a:r>
              <a:rPr lang="nl-NL" sz="1400" dirty="0"/>
              <a:t>Verkennen vraagt de juiste m/v/x’en op de juiste plaats want het is een complexe opdracht. </a:t>
            </a:r>
            <a:endParaRPr lang="nl-BE" sz="1400" dirty="0"/>
          </a:p>
          <a:p>
            <a:endParaRPr lang="nl-BE" dirty="0"/>
          </a:p>
        </p:txBody>
      </p:sp>
      <p:sp>
        <p:nvSpPr>
          <p:cNvPr id="4" name="Tijdelijke aanduiding voor dianummer 3"/>
          <p:cNvSpPr>
            <a:spLocks noGrp="1"/>
          </p:cNvSpPr>
          <p:nvPr>
            <p:ph type="sldNum" sz="quarter" idx="10"/>
          </p:nvPr>
        </p:nvSpPr>
        <p:spPr/>
        <p:txBody>
          <a:bodyPr/>
          <a:lstStyle/>
          <a:p>
            <a:fld id="{902C94D5-45D8-4917-B08C-13B8B9155AA4}" type="slidenum">
              <a:rPr lang="nl-BE" smtClean="0"/>
              <a:pPr/>
              <a:t>10</a:t>
            </a:fld>
            <a:endParaRPr lang="nl-BE" dirty="0"/>
          </a:p>
        </p:txBody>
      </p:sp>
    </p:spTree>
    <p:extLst>
      <p:ext uri="{BB962C8B-B14F-4D97-AF65-F5344CB8AC3E}">
        <p14:creationId xmlns:p14="http://schemas.microsoft.com/office/powerpoint/2010/main" val="85836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dirty="0"/>
              <a:t>5 dingen</a:t>
            </a:r>
            <a:r>
              <a:rPr lang="nl-NL" sz="1200" baseline="0" dirty="0"/>
              <a:t> om te weten:</a:t>
            </a:r>
            <a:endParaRPr lang="nl-NL" sz="1200" dirty="0"/>
          </a:p>
          <a:p>
            <a:pPr>
              <a:buFont typeface="Arial" panose="020B0604020202020204" pitchFamily="34" charset="0"/>
              <a:buNone/>
            </a:pPr>
            <a:endParaRPr lang="nl-NL" sz="1200" dirty="0"/>
          </a:p>
          <a:p>
            <a:pPr>
              <a:buFont typeface="Arial" panose="020B0604020202020204" pitchFamily="34" charset="0"/>
              <a:buChar char="ᴖ"/>
            </a:pPr>
            <a:r>
              <a:rPr lang="nl-NL" sz="1200" baseline="0" dirty="0"/>
              <a:t> </a:t>
            </a:r>
            <a:r>
              <a:rPr lang="nl-NL" sz="1200" dirty="0"/>
              <a:t>Verbinden gaat over leefwerelden samenbrengen via kennisuitwisseling en/of gezamenlijke activiteiten. </a:t>
            </a:r>
          </a:p>
          <a:p>
            <a:pPr>
              <a:buFont typeface="Arial" panose="020B0604020202020204" pitchFamily="34" charset="0"/>
              <a:buChar char="ᴖ"/>
            </a:pPr>
            <a:r>
              <a:rPr lang="nl-NL" sz="1200" dirty="0"/>
              <a:t> Hoe meer actoren uit elke pijler betrokken zijn, hoe steviger de verbinding is.</a:t>
            </a:r>
          </a:p>
          <a:p>
            <a:pPr>
              <a:buFont typeface="Arial" panose="020B0604020202020204" pitchFamily="34" charset="0"/>
              <a:buChar char="ᴖ"/>
            </a:pPr>
            <a:r>
              <a:rPr lang="nl-NL" sz="1200" dirty="0"/>
              <a:t> Als verbinding ontstaat, kunnen er spanningen groeien die een voedingsbodem kunnen zijn voor de brug.</a:t>
            </a:r>
          </a:p>
          <a:p>
            <a:pPr>
              <a:buFont typeface="Arial" panose="020B0604020202020204" pitchFamily="34" charset="0"/>
              <a:buChar char="ᴖ"/>
            </a:pPr>
            <a:r>
              <a:rPr lang="nl-NL" sz="1200" dirty="0"/>
              <a:t> Heel dit proces moet gefaciliteerd worden vanuit een gelijkwaardigheid tussen de pijlers, een gemeenschappelijke doelstelling en taal. </a:t>
            </a:r>
          </a:p>
          <a:p>
            <a:pPr>
              <a:buFont typeface="Arial" panose="020B0604020202020204" pitchFamily="34" charset="0"/>
              <a:buChar char="ᴖ"/>
            </a:pPr>
            <a:r>
              <a:rPr lang="nl-NL" sz="1200" dirty="0"/>
              <a:t> Werken in de verbindende rol vraagt creatief denken en kleine successen kunnen vieren.</a:t>
            </a:r>
          </a:p>
          <a:p>
            <a:pPr>
              <a:buFont typeface="Arial" panose="020B0604020202020204" pitchFamily="34" charset="0"/>
              <a:buChar char="ᴖ"/>
            </a:pPr>
            <a:endParaRPr lang="nl-BE" sz="1200" dirty="0"/>
          </a:p>
          <a:p>
            <a:pPr lvl="0"/>
            <a:endParaRPr lang="nl-NL" sz="1400" kern="1200" dirty="0">
              <a:solidFill>
                <a:schemeClr val="tx1"/>
              </a:solidFill>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902C94D5-45D8-4917-B08C-13B8B9155AA4}" type="slidenum">
              <a:rPr lang="nl-BE" smtClean="0"/>
              <a:pPr/>
              <a:t>12</a:t>
            </a:fld>
            <a:endParaRPr lang="nl-BE" dirty="0"/>
          </a:p>
        </p:txBody>
      </p:sp>
    </p:spTree>
    <p:extLst>
      <p:ext uri="{BB962C8B-B14F-4D97-AF65-F5344CB8AC3E}">
        <p14:creationId xmlns:p14="http://schemas.microsoft.com/office/powerpoint/2010/main" val="257646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02C94D5-45D8-4917-B08C-13B8B9155AA4}" type="slidenum">
              <a:rPr lang="nl-BE" smtClean="0"/>
              <a:pPr/>
              <a:t>13</a:t>
            </a:fld>
            <a:endParaRPr lang="nl-BE" dirty="0"/>
          </a:p>
        </p:txBody>
      </p:sp>
    </p:spTree>
    <p:extLst>
      <p:ext uri="{BB962C8B-B14F-4D97-AF65-F5344CB8AC3E}">
        <p14:creationId xmlns:p14="http://schemas.microsoft.com/office/powerpoint/2010/main" val="472509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Arial" panose="020B0604020202020204" pitchFamily="34" charset="0"/>
              <a:buChar char="ᴖ"/>
            </a:pPr>
            <a:r>
              <a:rPr lang="nl-NL" sz="1400" kern="1200" dirty="0">
                <a:solidFill>
                  <a:schemeClr val="tx1"/>
                </a:solidFill>
                <a:latin typeface="+mn-lt"/>
                <a:ea typeface="+mn-ea"/>
                <a:cs typeface="+mn-cs"/>
              </a:rPr>
              <a:t>Verankere</a:t>
            </a:r>
            <a:r>
              <a:rPr lang="nl-NL" sz="1400" dirty="0"/>
              <a:t>n doe je van bij de start van het bruggenbouwen. </a:t>
            </a:r>
          </a:p>
          <a:p>
            <a:pPr>
              <a:buFont typeface="Arial" panose="020B0604020202020204" pitchFamily="34" charset="0"/>
              <a:buChar char="ᴖ"/>
            </a:pPr>
            <a:r>
              <a:rPr lang="nl-NL" sz="1400" dirty="0"/>
              <a:t>Afhankelijk van de pijlers van het project gebeurt verankering in verschillende contexten: op organisatieniveau, op beleidsniveau en/of maatschappelijk. </a:t>
            </a:r>
          </a:p>
          <a:p>
            <a:pPr>
              <a:buFont typeface="Arial" panose="020B0604020202020204" pitchFamily="34" charset="0"/>
              <a:buChar char="ᴖ"/>
            </a:pPr>
            <a:r>
              <a:rPr lang="nl-NL" sz="1400" dirty="0"/>
              <a:t>Verankering kan zichtbaar worden in kleine acties. </a:t>
            </a:r>
          </a:p>
          <a:p>
            <a:pPr>
              <a:buFont typeface="Arial" panose="020B0604020202020204" pitchFamily="34" charset="0"/>
              <a:buChar char="ᴖ"/>
            </a:pPr>
            <a:r>
              <a:rPr lang="nl-NL" sz="1400" dirty="0"/>
              <a:t>Verankering kan net bestaan uit het duurzaam verzekeren van de verkenning en de verbinding. </a:t>
            </a:r>
          </a:p>
          <a:p>
            <a:pPr>
              <a:buFont typeface="Arial" panose="020B0604020202020204" pitchFamily="34" charset="0"/>
              <a:buChar char="ᴖ"/>
            </a:pPr>
            <a:r>
              <a:rPr lang="nl-NL" sz="1400" dirty="0"/>
              <a:t>Verankering betekent het zoeken naar wie waar een verantwoordelijkheid of een rol kan opnemen.</a:t>
            </a:r>
            <a:endParaRPr lang="nl-BE" sz="1400" dirty="0"/>
          </a:p>
          <a:p>
            <a:endParaRPr lang="nl-BE" dirty="0"/>
          </a:p>
        </p:txBody>
      </p:sp>
      <p:sp>
        <p:nvSpPr>
          <p:cNvPr id="4" name="Tijdelijke aanduiding voor dianummer 3"/>
          <p:cNvSpPr>
            <a:spLocks noGrp="1"/>
          </p:cNvSpPr>
          <p:nvPr>
            <p:ph type="sldNum" sz="quarter" idx="10"/>
          </p:nvPr>
        </p:nvSpPr>
        <p:spPr/>
        <p:txBody>
          <a:bodyPr/>
          <a:lstStyle/>
          <a:p>
            <a:fld id="{902C94D5-45D8-4917-B08C-13B8B9155AA4}" type="slidenum">
              <a:rPr lang="nl-BE" smtClean="0"/>
              <a:pPr/>
              <a:t>14</a:t>
            </a:fld>
            <a:endParaRPr lang="nl-BE" dirty="0"/>
          </a:p>
        </p:txBody>
      </p:sp>
    </p:spTree>
    <p:extLst>
      <p:ext uri="{BB962C8B-B14F-4D97-AF65-F5344CB8AC3E}">
        <p14:creationId xmlns:p14="http://schemas.microsoft.com/office/powerpoint/2010/main" val="239133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Handvatten</a:t>
            </a:r>
            <a:r>
              <a:rPr lang="nl-BE" baseline="0" dirty="0"/>
              <a:t> geven aan waar je op moet letten, wat je nodig hebt voor deze opdracht: wat kan je doen? Waar houdt je rekening mee? Wat moet he kennen/kunnen</a:t>
            </a:r>
            <a:endParaRPr lang="nl-BE" dirty="0"/>
          </a:p>
        </p:txBody>
      </p:sp>
      <p:sp>
        <p:nvSpPr>
          <p:cNvPr id="4" name="Tijdelijke aanduiding voor dianummer 3"/>
          <p:cNvSpPr>
            <a:spLocks noGrp="1"/>
          </p:cNvSpPr>
          <p:nvPr>
            <p:ph type="sldNum" sz="quarter" idx="10"/>
          </p:nvPr>
        </p:nvSpPr>
        <p:spPr/>
        <p:txBody>
          <a:bodyPr/>
          <a:lstStyle/>
          <a:p>
            <a:fld id="{902C94D5-45D8-4917-B08C-13B8B9155AA4}" type="slidenum">
              <a:rPr lang="nl-BE" smtClean="0"/>
              <a:pPr/>
              <a:t>17</a:t>
            </a:fld>
            <a:endParaRPr lang="nl-BE" dirty="0"/>
          </a:p>
        </p:txBody>
      </p:sp>
    </p:spTree>
    <p:extLst>
      <p:ext uri="{BB962C8B-B14F-4D97-AF65-F5344CB8AC3E}">
        <p14:creationId xmlns:p14="http://schemas.microsoft.com/office/powerpoint/2010/main" val="399020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Laten zien, dit was nog in de eerste fase &gt; gezocht naar andere manieren om begeleiding in te zetten. </a:t>
            </a:r>
          </a:p>
          <a:p>
            <a:endParaRPr lang="nl-BE" dirty="0"/>
          </a:p>
          <a:p>
            <a:r>
              <a:rPr lang="nl-BE" dirty="0"/>
              <a:t>Taak van de coördinator: randvoorwaarden creëren en ontwikkelen om verschillende groepen samen te laten werken. </a:t>
            </a:r>
          </a:p>
        </p:txBody>
      </p:sp>
      <p:sp>
        <p:nvSpPr>
          <p:cNvPr id="4" name="Tijdelijke aanduiding voor dianummer 3"/>
          <p:cNvSpPr>
            <a:spLocks noGrp="1"/>
          </p:cNvSpPr>
          <p:nvPr>
            <p:ph type="sldNum" sz="quarter" idx="5"/>
          </p:nvPr>
        </p:nvSpPr>
        <p:spPr/>
        <p:txBody>
          <a:bodyPr/>
          <a:lstStyle/>
          <a:p>
            <a:fld id="{902C94D5-45D8-4917-B08C-13B8B9155AA4}" type="slidenum">
              <a:rPr lang="nl-BE" smtClean="0"/>
              <a:pPr/>
              <a:t>18</a:t>
            </a:fld>
            <a:endParaRPr lang="nl-BE" dirty="0"/>
          </a:p>
        </p:txBody>
      </p:sp>
    </p:spTree>
    <p:extLst>
      <p:ext uri="{BB962C8B-B14F-4D97-AF65-F5344CB8AC3E}">
        <p14:creationId xmlns:p14="http://schemas.microsoft.com/office/powerpoint/2010/main" val="129154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Laten zien, dit was nog in de eerste fase &gt; gezocht naar andere manieren om begeleiding in te zetten. </a:t>
            </a:r>
          </a:p>
          <a:p>
            <a:r>
              <a:rPr lang="nl-BE" dirty="0"/>
              <a:t>Wat hebben de mensen nodig om kinderen met een beperking te ondersteunen. </a:t>
            </a:r>
          </a:p>
          <a:p>
            <a:r>
              <a:rPr lang="nl-BE" dirty="0"/>
              <a:t>Waarop moeten we inzetten om inclusie te verankeren. </a:t>
            </a:r>
          </a:p>
        </p:txBody>
      </p:sp>
      <p:sp>
        <p:nvSpPr>
          <p:cNvPr id="4" name="Tijdelijke aanduiding voor dianummer 3"/>
          <p:cNvSpPr>
            <a:spLocks noGrp="1"/>
          </p:cNvSpPr>
          <p:nvPr>
            <p:ph type="sldNum" sz="quarter" idx="5"/>
          </p:nvPr>
        </p:nvSpPr>
        <p:spPr/>
        <p:txBody>
          <a:bodyPr/>
          <a:lstStyle/>
          <a:p>
            <a:fld id="{902C94D5-45D8-4917-B08C-13B8B9155AA4}" type="slidenum">
              <a:rPr lang="nl-BE" smtClean="0"/>
              <a:pPr/>
              <a:t>19</a:t>
            </a:fld>
            <a:endParaRPr lang="nl-BE" dirty="0"/>
          </a:p>
        </p:txBody>
      </p:sp>
    </p:spTree>
    <p:extLst>
      <p:ext uri="{BB962C8B-B14F-4D97-AF65-F5344CB8AC3E}">
        <p14:creationId xmlns:p14="http://schemas.microsoft.com/office/powerpoint/2010/main" val="97381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endParaRPr lang="nl-BE"/>
          </a:p>
        </p:txBody>
      </p:sp>
      <p:sp>
        <p:nvSpPr>
          <p:cNvPr id="3" name="O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72B5E6C6-78CD-48E3-9C2B-A1F2BFAC6E3F}" type="datetimeFigureOut">
              <a:rPr lang="nl-BE" smtClean="0"/>
              <a:t>6/11/2019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2961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2B5E6C6-78CD-48E3-9C2B-A1F2BFAC6E3F}" type="datetimeFigureOut">
              <a:rPr lang="nl-BE" smtClean="0"/>
              <a:t>6/11/2019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4183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365125"/>
            <a:ext cx="1971675"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2B5E6C6-78CD-48E3-9C2B-A1F2BFAC6E3F}" type="datetimeFigureOut">
              <a:rPr lang="nl-BE" smtClean="0"/>
              <a:t>6/11/2019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279873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2B5E6C6-78CD-48E3-9C2B-A1F2BFAC6E3F}" type="datetimeFigureOut">
              <a:rPr lang="nl-BE" smtClean="0"/>
              <a:t>6/11/2019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335918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nl-NL"/>
              <a:t>Klik om de stijl te bewerken</a:t>
            </a:r>
            <a:endParaRPr lang="nl-BE"/>
          </a:p>
        </p:txBody>
      </p:sp>
      <p:sp>
        <p:nvSpPr>
          <p:cNvPr id="3" name="Tijdelijke aanduiding voor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72B5E6C6-78CD-48E3-9C2B-A1F2BFAC6E3F}" type="datetimeFigureOut">
              <a:rPr lang="nl-BE" smtClean="0"/>
              <a:t>6/11/2019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2460831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72B5E6C6-78CD-48E3-9C2B-A1F2BFAC6E3F}" type="datetimeFigureOut">
              <a:rPr lang="nl-BE" smtClean="0"/>
              <a:t>6/11/2019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345611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72B5E6C6-78CD-48E3-9C2B-A1F2BFAC6E3F}" type="datetimeFigureOut">
              <a:rPr lang="nl-BE" smtClean="0"/>
              <a:t>6/11/2019</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289972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72B5E6C6-78CD-48E3-9C2B-A1F2BFAC6E3F}" type="datetimeFigureOut">
              <a:rPr lang="nl-BE" smtClean="0"/>
              <a:t>6/11/2019</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177217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2B5E6C6-78CD-48E3-9C2B-A1F2BFAC6E3F}" type="datetimeFigureOut">
              <a:rPr lang="nl-BE" smtClean="0"/>
              <a:t>6/11/2019</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34656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nl-BE"/>
          </a:p>
        </p:txBody>
      </p:sp>
      <p:sp>
        <p:nvSpPr>
          <p:cNvPr id="3" name="Tijdelijke aanduiding voor inhou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2B5E6C6-78CD-48E3-9C2B-A1F2BFAC6E3F}" type="datetimeFigureOut">
              <a:rPr lang="nl-BE" smtClean="0"/>
              <a:t>6/11/2019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1933099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nl-BE"/>
          </a:p>
        </p:txBody>
      </p:sp>
      <p:sp>
        <p:nvSpPr>
          <p:cNvPr id="3" name="Tijdelijke aanduiding voor afbeelding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72B5E6C6-78CD-48E3-9C2B-A1F2BFAC6E3F}" type="datetimeFigureOut">
              <a:rPr lang="nl-BE" smtClean="0"/>
              <a:t>6/11/2019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4847BCC-AE24-44B7-8355-81C1F8040FD7}" type="slidenum">
              <a:rPr lang="nl-BE" smtClean="0"/>
              <a:t>‹nr.›</a:t>
            </a:fld>
            <a:endParaRPr lang="nl-BE"/>
          </a:p>
        </p:txBody>
      </p:sp>
    </p:spTree>
    <p:extLst>
      <p:ext uri="{BB962C8B-B14F-4D97-AF65-F5344CB8AC3E}">
        <p14:creationId xmlns:p14="http://schemas.microsoft.com/office/powerpoint/2010/main" val="237821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B5E6C6-78CD-48E3-9C2B-A1F2BFAC6E3F}" type="datetimeFigureOut">
              <a:rPr lang="nl-BE" smtClean="0"/>
              <a:t>6/11/2019</a:t>
            </a:fld>
            <a:endParaRPr lang="nl-BE"/>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847BCC-AE24-44B7-8355-81C1F8040FD7}" type="slidenum">
              <a:rPr lang="nl-BE" smtClean="0"/>
              <a:t>‹nr.›</a:t>
            </a:fld>
            <a:endParaRPr lang="nl-BE"/>
          </a:p>
        </p:txBody>
      </p:sp>
    </p:spTree>
    <p:extLst>
      <p:ext uri="{BB962C8B-B14F-4D97-AF65-F5344CB8AC3E}">
        <p14:creationId xmlns:p14="http://schemas.microsoft.com/office/powerpoint/2010/main" val="32904456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youtube.com/watch?v=Hc--LdNSzA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18106" y="676405"/>
            <a:ext cx="7772400" cy="974558"/>
          </a:xfrm>
          <a:prstGeom prst="rect">
            <a:avLst/>
          </a:prstGeom>
        </p:spPr>
        <p:txBody>
          <a:bodyPr>
            <a:normAutofit fontScale="90000"/>
          </a:bodyPr>
          <a:lstStyle/>
          <a:p>
            <a:r>
              <a:rPr lang="nl-BE" dirty="0"/>
              <a:t>Bruggenbouwen in en met het jeugdwerk</a:t>
            </a:r>
          </a:p>
        </p:txBody>
      </p:sp>
      <p:sp>
        <p:nvSpPr>
          <p:cNvPr id="3" name="Ondertitel 2"/>
          <p:cNvSpPr>
            <a:spLocks noGrp="1"/>
          </p:cNvSpPr>
          <p:nvPr>
            <p:ph type="subTitle" idx="1"/>
          </p:nvPr>
        </p:nvSpPr>
        <p:spPr>
          <a:xfrm>
            <a:off x="1055318" y="1801275"/>
            <a:ext cx="6858000" cy="816664"/>
          </a:xfrm>
        </p:spPr>
        <p:txBody>
          <a:bodyPr/>
          <a:lstStyle/>
          <a:p>
            <a:r>
              <a:rPr lang="nl-BE" dirty="0"/>
              <a:t>Ella Verhegge (Project XX), Hannah Dupont (Koraal vzw), Nathalie Van Ceulebroeck (AP Hogeschool) </a:t>
            </a:r>
          </a:p>
        </p:txBody>
      </p:sp>
      <p:pic>
        <p:nvPicPr>
          <p:cNvPr id="1026" name="Picture 2" descr="Afbeeldingsresultaat voor ap logo hoge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15" y="4698630"/>
            <a:ext cx="280519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ogo Project XX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436" y="4146104"/>
            <a:ext cx="252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Afbeeldingsresultaat voor koraal vz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004" y="4409162"/>
            <a:ext cx="2950994" cy="188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87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2865417" y="2280018"/>
            <a:ext cx="3372545" cy="2104092"/>
          </a:xfrm>
        </p:spPr>
        <p:txBody>
          <a:bodyPr/>
          <a:lstStyle/>
          <a:p>
            <a:pPr>
              <a:buFont typeface="Arial" panose="020B0604020202020204" pitchFamily="34" charset="0"/>
              <a:buChar char="ᴖ"/>
            </a:pPr>
            <a:r>
              <a:rPr lang="nl-NL" dirty="0"/>
              <a:t>(leef-)werelden </a:t>
            </a:r>
          </a:p>
          <a:p>
            <a:pPr>
              <a:buFont typeface="Arial" panose="020B0604020202020204" pitchFamily="34" charset="0"/>
              <a:buChar char="ᴖ"/>
            </a:pPr>
            <a:r>
              <a:rPr lang="nl-NL" dirty="0"/>
              <a:t>vindplaatsgericht</a:t>
            </a:r>
          </a:p>
          <a:p>
            <a:pPr>
              <a:buFont typeface="Arial" panose="020B0604020202020204" pitchFamily="34" charset="0"/>
              <a:buChar char="ᴖ"/>
            </a:pPr>
            <a:r>
              <a:rPr lang="nl-NL" dirty="0"/>
              <a:t>comfortzone</a:t>
            </a:r>
          </a:p>
          <a:p>
            <a:pPr>
              <a:buFont typeface="Arial" panose="020B0604020202020204" pitchFamily="34" charset="0"/>
              <a:buChar char="ᴖ"/>
            </a:pPr>
            <a:r>
              <a:rPr lang="nl-NL" dirty="0"/>
              <a:t>traag en grillig proces </a:t>
            </a:r>
          </a:p>
          <a:p>
            <a:pPr>
              <a:buFont typeface="Arial" panose="020B0604020202020204" pitchFamily="34" charset="0"/>
              <a:buChar char="ᴖ"/>
            </a:pPr>
            <a:r>
              <a:rPr lang="nl-NL" dirty="0"/>
              <a:t>complexe opdracht</a:t>
            </a:r>
            <a:endParaRPr lang="nl-BE" dirty="0"/>
          </a:p>
        </p:txBody>
      </p:sp>
    </p:spTree>
    <p:extLst>
      <p:ext uri="{BB962C8B-B14F-4D97-AF65-F5344CB8AC3E}">
        <p14:creationId xmlns:p14="http://schemas.microsoft.com/office/powerpoint/2010/main" val="423649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solidFill>
                  <a:srgbClr val="C00000"/>
                </a:solidFill>
              </a:rPr>
              <a:t>Bruggenbouwen</a:t>
            </a:r>
            <a:r>
              <a:rPr lang="nl-NL" dirty="0"/>
              <a:t> vertaald in rollen en opdrachten</a:t>
            </a:r>
            <a:endParaRPr lang="nl-BE" dirty="0">
              <a:solidFill>
                <a:srgbClr val="C00000"/>
              </a:solidFill>
            </a:endParaRPr>
          </a:p>
        </p:txBody>
      </p:sp>
      <p:sp>
        <p:nvSpPr>
          <p:cNvPr id="6" name="Tijdelijke aanduiding voor inhoud 5"/>
          <p:cNvSpPr>
            <a:spLocks noGrp="1"/>
          </p:cNvSpPr>
          <p:nvPr>
            <p:ph idx="1"/>
          </p:nvPr>
        </p:nvSpPr>
        <p:spPr>
          <a:xfrm>
            <a:off x="627082" y="1503404"/>
            <a:ext cx="4262552" cy="4636921"/>
          </a:xfrm>
        </p:spPr>
        <p:txBody>
          <a:bodyPr/>
          <a:lstStyle/>
          <a:p>
            <a:pPr marL="0" indent="0">
              <a:buNone/>
            </a:pPr>
            <a:r>
              <a:rPr lang="nl-NL" b="1" dirty="0">
                <a:solidFill>
                  <a:srgbClr val="C00000"/>
                </a:solidFill>
              </a:rPr>
              <a:t>ROL 2: VERBINDEN</a:t>
            </a:r>
          </a:p>
          <a:p>
            <a:pPr marL="0" indent="0">
              <a:buNone/>
            </a:pPr>
            <a:endParaRPr lang="nl-NL" i="1" dirty="0"/>
          </a:p>
          <a:p>
            <a:pPr marL="0" indent="0">
              <a:buNone/>
            </a:pPr>
            <a:r>
              <a:rPr lang="nl-NL" i="1" dirty="0"/>
              <a:t>“Beide pijlers uit het project komen letterlijk samen en dat zorgde voor de nodige dynamiek. Doorheen het project werd duidelijk dat in dat ontmoeten mooie leerprocessen tot stand zijn gekomen.</a:t>
            </a:r>
          </a:p>
          <a:p>
            <a:pPr marL="0" indent="0">
              <a:buNone/>
            </a:pPr>
            <a:r>
              <a:rPr lang="nl-NL" i="1" dirty="0"/>
              <a:t>Monitoren hebben oog gekregen voor noden en behoeften van kinderen met een beperking en de begeleidsters van de voorzieningen hebben durven loslaten en vertrouwen. (Koraal vzw)</a:t>
            </a:r>
          </a:p>
        </p:txBody>
      </p:sp>
      <p:pic>
        <p:nvPicPr>
          <p:cNvPr id="3" name="Afbeelding 2"/>
          <p:cNvPicPr>
            <a:picLocks noChangeAspect="1"/>
          </p:cNvPicPr>
          <p:nvPr/>
        </p:nvPicPr>
        <p:blipFill>
          <a:blip r:embed="rId2"/>
          <a:stretch>
            <a:fillRect/>
          </a:stretch>
        </p:blipFill>
        <p:spPr>
          <a:xfrm>
            <a:off x="5483693" y="2257425"/>
            <a:ext cx="2428274" cy="4328662"/>
          </a:xfrm>
          <a:prstGeom prst="rect">
            <a:avLst/>
          </a:prstGeom>
        </p:spPr>
      </p:pic>
    </p:spTree>
    <p:extLst>
      <p:ext uri="{BB962C8B-B14F-4D97-AF65-F5344CB8AC3E}">
        <p14:creationId xmlns:p14="http://schemas.microsoft.com/office/powerpoint/2010/main" val="2854173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973987" y="2442857"/>
            <a:ext cx="7017619" cy="2091566"/>
          </a:xfrm>
        </p:spPr>
        <p:txBody>
          <a:bodyPr/>
          <a:lstStyle/>
          <a:p>
            <a:pPr>
              <a:buFont typeface="Arial" panose="020B0604020202020204" pitchFamily="34" charset="0"/>
              <a:buChar char="ᴖ"/>
            </a:pPr>
            <a:r>
              <a:rPr lang="nl-NL" dirty="0"/>
              <a:t>kennisuitwisseling en/of gezamenlijke activiteiten</a:t>
            </a:r>
          </a:p>
          <a:p>
            <a:pPr>
              <a:buFont typeface="Arial" panose="020B0604020202020204" pitchFamily="34" charset="0"/>
              <a:buChar char="ᴖ"/>
            </a:pPr>
            <a:r>
              <a:rPr lang="nl-NL" dirty="0"/>
              <a:t>op verschillende niveaus</a:t>
            </a:r>
          </a:p>
          <a:p>
            <a:pPr>
              <a:buFont typeface="Arial" panose="020B0604020202020204" pitchFamily="34" charset="0"/>
              <a:buChar char="ᴖ"/>
            </a:pPr>
            <a:r>
              <a:rPr lang="nl-NL" dirty="0"/>
              <a:t>spanningsveld als voedingsbodem </a:t>
            </a:r>
          </a:p>
          <a:p>
            <a:pPr>
              <a:buFont typeface="Arial" panose="020B0604020202020204" pitchFamily="34" charset="0"/>
              <a:buChar char="ᴖ"/>
            </a:pPr>
            <a:r>
              <a:rPr lang="nl-NL" dirty="0"/>
              <a:t>gelijkwaardigheid, gemeenschappelijke doelstelling en taal </a:t>
            </a:r>
          </a:p>
          <a:p>
            <a:pPr>
              <a:buFont typeface="Arial" panose="020B0604020202020204" pitchFamily="34" charset="0"/>
              <a:buChar char="ᴖ"/>
            </a:pPr>
            <a:r>
              <a:rPr lang="nl-NL" dirty="0"/>
              <a:t>kleine successen kunnen vieren</a:t>
            </a:r>
            <a:endParaRPr lang="nl-BE" dirty="0"/>
          </a:p>
        </p:txBody>
      </p:sp>
    </p:spTree>
    <p:extLst>
      <p:ext uri="{BB962C8B-B14F-4D97-AF65-F5344CB8AC3E}">
        <p14:creationId xmlns:p14="http://schemas.microsoft.com/office/powerpoint/2010/main" val="1695715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solidFill>
                  <a:srgbClr val="C00000"/>
                </a:solidFill>
              </a:rPr>
              <a:t>Bruggenbouwen</a:t>
            </a:r>
            <a:r>
              <a:rPr lang="nl-NL" dirty="0"/>
              <a:t> vertaald in rollen en opdrachten</a:t>
            </a:r>
            <a:endParaRPr lang="nl-BE" dirty="0">
              <a:solidFill>
                <a:srgbClr val="C00000"/>
              </a:solidFill>
            </a:endParaRPr>
          </a:p>
        </p:txBody>
      </p:sp>
      <p:sp>
        <p:nvSpPr>
          <p:cNvPr id="6" name="Tijdelijke aanduiding voor inhoud 5"/>
          <p:cNvSpPr>
            <a:spLocks noGrp="1"/>
          </p:cNvSpPr>
          <p:nvPr>
            <p:ph idx="1"/>
          </p:nvPr>
        </p:nvSpPr>
        <p:spPr>
          <a:xfrm>
            <a:off x="627082" y="1503404"/>
            <a:ext cx="3948394" cy="4636921"/>
          </a:xfrm>
        </p:spPr>
        <p:txBody>
          <a:bodyPr/>
          <a:lstStyle/>
          <a:p>
            <a:pPr marL="0" indent="0">
              <a:buNone/>
            </a:pPr>
            <a:r>
              <a:rPr lang="nl-NL" b="1" dirty="0">
                <a:solidFill>
                  <a:srgbClr val="C00000"/>
                </a:solidFill>
              </a:rPr>
              <a:t>ROL 2: VERANKEREN</a:t>
            </a:r>
          </a:p>
          <a:p>
            <a:pPr marL="0" indent="0">
              <a:buNone/>
            </a:pPr>
            <a:endParaRPr lang="nl-NL" i="1" dirty="0"/>
          </a:p>
          <a:p>
            <a:pPr marL="0" indent="0">
              <a:buNone/>
            </a:pPr>
            <a:r>
              <a:rPr lang="nl-NL" i="1" dirty="0"/>
              <a:t>“Zolang het een project blijft dat we extra doen, zal het altijd als eerste wegvallen.” (J100)</a:t>
            </a:r>
          </a:p>
        </p:txBody>
      </p:sp>
      <p:pic>
        <p:nvPicPr>
          <p:cNvPr id="2" name="Afbeelding 1"/>
          <p:cNvPicPr>
            <a:picLocks noChangeAspect="1"/>
          </p:cNvPicPr>
          <p:nvPr/>
        </p:nvPicPr>
        <p:blipFill>
          <a:blip r:embed="rId3"/>
          <a:stretch>
            <a:fillRect/>
          </a:stretch>
        </p:blipFill>
        <p:spPr>
          <a:xfrm>
            <a:off x="5178391" y="1653600"/>
            <a:ext cx="2538111" cy="4486725"/>
          </a:xfrm>
          <a:prstGeom prst="rect">
            <a:avLst/>
          </a:prstGeom>
        </p:spPr>
      </p:pic>
    </p:spTree>
    <p:extLst>
      <p:ext uri="{BB962C8B-B14F-4D97-AF65-F5344CB8AC3E}">
        <p14:creationId xmlns:p14="http://schemas.microsoft.com/office/powerpoint/2010/main" val="321071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1825757" y="2392753"/>
            <a:ext cx="5376709" cy="2091566"/>
          </a:xfrm>
        </p:spPr>
        <p:txBody>
          <a:bodyPr/>
          <a:lstStyle/>
          <a:p>
            <a:pPr>
              <a:buFont typeface="Arial" panose="020B0604020202020204" pitchFamily="34" charset="0"/>
              <a:buChar char="ᴖ"/>
            </a:pPr>
            <a:r>
              <a:rPr lang="nl-NL" dirty="0"/>
              <a:t>bij de start </a:t>
            </a:r>
          </a:p>
          <a:p>
            <a:pPr>
              <a:buFont typeface="Arial" panose="020B0604020202020204" pitchFamily="34" charset="0"/>
              <a:buChar char="ᴖ"/>
            </a:pPr>
            <a:r>
              <a:rPr lang="nl-NL" dirty="0"/>
              <a:t>in verschillende contexten</a:t>
            </a:r>
          </a:p>
          <a:p>
            <a:pPr>
              <a:buFont typeface="Arial" panose="020B0604020202020204" pitchFamily="34" charset="0"/>
              <a:buChar char="ᴖ"/>
            </a:pPr>
            <a:r>
              <a:rPr lang="nl-NL" dirty="0"/>
              <a:t>zichtbaar maken</a:t>
            </a:r>
          </a:p>
          <a:p>
            <a:pPr>
              <a:buFont typeface="Arial" panose="020B0604020202020204" pitchFamily="34" charset="0"/>
              <a:buChar char="ᴖ"/>
            </a:pPr>
            <a:r>
              <a:rPr lang="nl-NL" dirty="0"/>
              <a:t>verzekeren van verkenning en verbinding </a:t>
            </a:r>
          </a:p>
          <a:p>
            <a:pPr>
              <a:buFont typeface="Arial" panose="020B0604020202020204" pitchFamily="34" charset="0"/>
              <a:buChar char="ᴖ"/>
            </a:pPr>
            <a:r>
              <a:rPr lang="nl-NL" dirty="0"/>
              <a:t>verantwoordelijkheid of rol</a:t>
            </a:r>
            <a:endParaRPr lang="nl-BE" dirty="0"/>
          </a:p>
        </p:txBody>
      </p:sp>
    </p:spTree>
    <p:extLst>
      <p:ext uri="{BB962C8B-B14F-4D97-AF65-F5344CB8AC3E}">
        <p14:creationId xmlns:p14="http://schemas.microsoft.com/office/powerpoint/2010/main" val="39827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Naar een definitie</a:t>
            </a:r>
          </a:p>
        </p:txBody>
      </p:sp>
      <p:sp>
        <p:nvSpPr>
          <p:cNvPr id="6" name="Tijdelijke aanduiding voor inhoud 5"/>
          <p:cNvSpPr>
            <a:spLocks noGrp="1"/>
          </p:cNvSpPr>
          <p:nvPr>
            <p:ph idx="1"/>
          </p:nvPr>
        </p:nvSpPr>
        <p:spPr>
          <a:xfrm>
            <a:off x="623842" y="1541504"/>
            <a:ext cx="7891507" cy="4636921"/>
          </a:xfrm>
        </p:spPr>
        <p:txBody>
          <a:bodyPr/>
          <a:lstStyle/>
          <a:p>
            <a:pPr marL="0" indent="0">
              <a:buNone/>
            </a:pPr>
            <a:r>
              <a:rPr lang="nl-NL" i="1" dirty="0">
                <a:solidFill>
                  <a:srgbClr val="C00000"/>
                </a:solidFill>
              </a:rPr>
              <a:t>“Bruggenbouwen is het verbinden van (minstens) twee werelden, waardoor er een (nieuwe) inclusieve situatie ontstaat waarin beide werelden vertrouwen hebben, zich erin herkennen, de meerwaarde zien en er deel van kunnen uitmaken”.</a:t>
            </a:r>
            <a:endParaRPr lang="nl-BE" i="1" dirty="0">
              <a:solidFill>
                <a:srgbClr val="C00000"/>
              </a:solidFill>
            </a:endParaRPr>
          </a:p>
        </p:txBody>
      </p:sp>
      <p:pic>
        <p:nvPicPr>
          <p:cNvPr id="4" name="Tijdelijke aanduiding voor inhoud 6"/>
          <p:cNvPicPr>
            <a:picLocks noChangeAspect="1"/>
          </p:cNvPicPr>
          <p:nvPr/>
        </p:nvPicPr>
        <p:blipFill>
          <a:blip r:embed="rId2"/>
          <a:stretch>
            <a:fillRect/>
          </a:stretch>
        </p:blipFill>
        <p:spPr>
          <a:xfrm>
            <a:off x="1508695" y="3012708"/>
            <a:ext cx="6121800" cy="3339164"/>
          </a:xfrm>
          <a:prstGeom prst="rect">
            <a:avLst/>
          </a:prstGeom>
        </p:spPr>
      </p:pic>
    </p:spTree>
    <p:extLst>
      <p:ext uri="{BB962C8B-B14F-4D97-AF65-F5344CB8AC3E}">
        <p14:creationId xmlns:p14="http://schemas.microsoft.com/office/powerpoint/2010/main" val="4035051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solidFill>
                  <a:srgbClr val="C00000"/>
                </a:solidFill>
              </a:rPr>
              <a:t>Kortom</a:t>
            </a:r>
          </a:p>
        </p:txBody>
      </p:sp>
      <p:sp>
        <p:nvSpPr>
          <p:cNvPr id="6" name="Tijdelijke aanduiding voor inhoud 5"/>
          <p:cNvSpPr>
            <a:spLocks noGrp="1"/>
          </p:cNvSpPr>
          <p:nvPr>
            <p:ph idx="1"/>
          </p:nvPr>
        </p:nvSpPr>
        <p:spPr/>
        <p:txBody>
          <a:bodyPr/>
          <a:lstStyle/>
          <a:p>
            <a:pPr marL="0" indent="0">
              <a:buNone/>
            </a:pPr>
            <a:r>
              <a:rPr lang="nl-BE" dirty="0" err="1"/>
              <a:t>Bruggenbouwe</a:t>
            </a:r>
            <a:r>
              <a:rPr lang="nl-BE" dirty="0" err="1">
                <a:solidFill>
                  <a:srgbClr val="C00000"/>
                </a:solidFill>
              </a:rPr>
              <a:t>N</a:t>
            </a:r>
            <a:r>
              <a:rPr lang="nl-BE" dirty="0"/>
              <a:t> ≠ </a:t>
            </a:r>
            <a:r>
              <a:rPr lang="nl-BE" dirty="0" err="1"/>
              <a:t>bruggenbouwe</a:t>
            </a:r>
            <a:r>
              <a:rPr lang="nl-BE" dirty="0" err="1">
                <a:solidFill>
                  <a:srgbClr val="C00000"/>
                </a:solidFill>
              </a:rPr>
              <a:t>R</a:t>
            </a:r>
            <a:endParaRPr lang="nl-BE" dirty="0">
              <a:solidFill>
                <a:srgbClr val="C00000"/>
              </a:solidFill>
            </a:endParaRPr>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r>
              <a:rPr lang="nl-BE" dirty="0"/>
              <a:t>Bruggenbouwen vraagt complexe en diverse competenties.</a:t>
            </a:r>
          </a:p>
        </p:txBody>
      </p:sp>
      <p:pic>
        <p:nvPicPr>
          <p:cNvPr id="1026" name="Picture 2" descr="Afbeeldingsresultaat voor witte raa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5887" y="752913"/>
            <a:ext cx="2971696" cy="293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34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solidFill>
                  <a:srgbClr val="C00000"/>
                </a:solidFill>
              </a:rPr>
              <a:t>Kortom</a:t>
            </a:r>
          </a:p>
        </p:txBody>
      </p:sp>
      <p:sp>
        <p:nvSpPr>
          <p:cNvPr id="6" name="Tijdelijke aanduiding voor inhoud 5"/>
          <p:cNvSpPr>
            <a:spLocks noGrp="1"/>
          </p:cNvSpPr>
          <p:nvPr>
            <p:ph idx="1"/>
          </p:nvPr>
        </p:nvSpPr>
        <p:spPr>
          <a:xfrm>
            <a:off x="5245768" y="3627763"/>
            <a:ext cx="2791557" cy="2790733"/>
          </a:xfrm>
        </p:spPr>
        <p:txBody>
          <a:bodyPr/>
          <a:lstStyle/>
          <a:p>
            <a:pPr marL="0" indent="0">
              <a:buNone/>
            </a:pPr>
            <a:r>
              <a:rPr lang="nl-BE" dirty="0"/>
              <a:t>Handvatten uit de 12 projecten in de publicatie!</a:t>
            </a:r>
          </a:p>
        </p:txBody>
      </p:sp>
      <p:pic>
        <p:nvPicPr>
          <p:cNvPr id="7" name="Afbeelding 6"/>
          <p:cNvPicPr>
            <a:picLocks noChangeAspect="1"/>
          </p:cNvPicPr>
          <p:nvPr/>
        </p:nvPicPr>
        <p:blipFill>
          <a:blip r:embed="rId3"/>
          <a:stretch>
            <a:fillRect/>
          </a:stretch>
        </p:blipFill>
        <p:spPr>
          <a:xfrm>
            <a:off x="5959473" y="4608746"/>
            <a:ext cx="1219200" cy="1809750"/>
          </a:xfrm>
          <a:prstGeom prst="rect">
            <a:avLst/>
          </a:prstGeom>
        </p:spPr>
      </p:pic>
      <p:pic>
        <p:nvPicPr>
          <p:cNvPr id="8" name="Afbeelding 7"/>
          <p:cNvPicPr>
            <a:picLocks noChangeAspect="1"/>
          </p:cNvPicPr>
          <p:nvPr/>
        </p:nvPicPr>
        <p:blipFill>
          <a:blip r:embed="rId4"/>
          <a:stretch>
            <a:fillRect/>
          </a:stretch>
        </p:blipFill>
        <p:spPr>
          <a:xfrm>
            <a:off x="7243643" y="3944757"/>
            <a:ext cx="1181100" cy="1209675"/>
          </a:xfrm>
          <a:prstGeom prst="rect">
            <a:avLst/>
          </a:prstGeom>
        </p:spPr>
      </p:pic>
      <p:pic>
        <p:nvPicPr>
          <p:cNvPr id="9" name="Afbeelding 8"/>
          <p:cNvPicPr>
            <a:picLocks noChangeAspect="1"/>
          </p:cNvPicPr>
          <p:nvPr/>
        </p:nvPicPr>
        <p:blipFill>
          <a:blip r:embed="rId5"/>
          <a:stretch>
            <a:fillRect/>
          </a:stretch>
        </p:blipFill>
        <p:spPr>
          <a:xfrm>
            <a:off x="7157432" y="5513621"/>
            <a:ext cx="1169598" cy="1021339"/>
          </a:xfrm>
          <a:prstGeom prst="rect">
            <a:avLst/>
          </a:prstGeom>
        </p:spPr>
      </p:pic>
      <p:pic>
        <p:nvPicPr>
          <p:cNvPr id="2" name="Afbeelding 1"/>
          <p:cNvPicPr>
            <a:picLocks noChangeAspect="1"/>
          </p:cNvPicPr>
          <p:nvPr/>
        </p:nvPicPr>
        <p:blipFill>
          <a:blip r:embed="rId6"/>
          <a:stretch>
            <a:fillRect/>
          </a:stretch>
        </p:blipFill>
        <p:spPr>
          <a:xfrm rot="16200000">
            <a:off x="-56907" y="2242365"/>
            <a:ext cx="5358660" cy="3798028"/>
          </a:xfrm>
          <a:prstGeom prst="rect">
            <a:avLst/>
          </a:prstGeom>
        </p:spPr>
      </p:pic>
    </p:spTree>
    <p:extLst>
      <p:ext uri="{BB962C8B-B14F-4D97-AF65-F5344CB8AC3E}">
        <p14:creationId xmlns:p14="http://schemas.microsoft.com/office/powerpoint/2010/main" val="271922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933" y="625681"/>
            <a:ext cx="7997869" cy="1107996"/>
          </a:xfrm>
          <a:prstGeom prst="rect">
            <a:avLst/>
          </a:prstGeom>
        </p:spPr>
        <p:txBody>
          <a:bodyPr wrap="square">
            <a:spAutoFit/>
          </a:bodyPr>
          <a:lstStyle/>
          <a:p>
            <a:pPr>
              <a:buFont typeface="Arial" panose="020B0604020202020204" pitchFamily="34" charset="0"/>
              <a:buChar char="ᴖ"/>
            </a:pPr>
            <a:r>
              <a:rPr lang="nl-NL" sz="3300" dirty="0">
                <a:solidFill>
                  <a:srgbClr val="C00000"/>
                </a:solidFill>
                <a:latin typeface="+mj-lt"/>
                <a:ea typeface="+mj-ea"/>
                <a:cs typeface="+mj-cs"/>
              </a:rPr>
              <a:t>Inclusieve speelpleinwerking – Koraal vzw (Antwerpen)</a:t>
            </a:r>
          </a:p>
        </p:txBody>
      </p:sp>
      <p:pic>
        <p:nvPicPr>
          <p:cNvPr id="3" name="Afbeelding 2"/>
          <p:cNvPicPr>
            <a:picLocks noChangeAspect="1"/>
          </p:cNvPicPr>
          <p:nvPr/>
        </p:nvPicPr>
        <p:blipFill>
          <a:blip r:embed="rId3"/>
          <a:stretch>
            <a:fillRect/>
          </a:stretch>
        </p:blipFill>
        <p:spPr>
          <a:xfrm>
            <a:off x="2969769" y="1527066"/>
            <a:ext cx="4545848" cy="4093149"/>
          </a:xfrm>
          <a:prstGeom prst="rect">
            <a:avLst/>
          </a:prstGeom>
        </p:spPr>
      </p:pic>
      <p:sp>
        <p:nvSpPr>
          <p:cNvPr id="4" name="Rechthoek 3">
            <a:extLst>
              <a:ext uri="{FF2B5EF4-FFF2-40B4-BE49-F238E27FC236}">
                <a16:creationId xmlns:a16="http://schemas.microsoft.com/office/drawing/2014/main" id="{4734EA53-14B5-41FA-858A-153BEEB3D003}"/>
              </a:ext>
            </a:extLst>
          </p:cNvPr>
          <p:cNvSpPr/>
          <p:nvPr/>
        </p:nvSpPr>
        <p:spPr>
          <a:xfrm>
            <a:off x="802887" y="5620215"/>
            <a:ext cx="6590372" cy="369332"/>
          </a:xfrm>
          <a:prstGeom prst="rect">
            <a:avLst/>
          </a:prstGeom>
        </p:spPr>
        <p:txBody>
          <a:bodyPr wrap="square">
            <a:spAutoFit/>
          </a:bodyPr>
          <a:lstStyle/>
          <a:p>
            <a:pPr>
              <a:spcAft>
                <a:spcPts val="0"/>
              </a:spcAft>
            </a:pPr>
            <a:r>
              <a:rPr lang="nl-BE" u="sng" dirty="0">
                <a:solidFill>
                  <a:srgbClr val="1F497D"/>
                </a:solidFill>
                <a:latin typeface="Calibri" panose="020F0502020204030204" pitchFamily="34" charset="0"/>
                <a:ea typeface="Calibri" panose="020F0502020204030204" pitchFamily="34" charset="0"/>
                <a:hlinkClick r:id="rId4"/>
              </a:rPr>
              <a:t>https://www.youtube.com/watch?v=Hc--LdNSzAk</a:t>
            </a:r>
            <a:endParaRPr lang="nl-BE"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8949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933" y="625681"/>
            <a:ext cx="7997869" cy="600164"/>
          </a:xfrm>
          <a:prstGeom prst="rect">
            <a:avLst/>
          </a:prstGeom>
        </p:spPr>
        <p:txBody>
          <a:bodyPr wrap="square">
            <a:spAutoFit/>
          </a:bodyPr>
          <a:lstStyle/>
          <a:p>
            <a:r>
              <a:rPr lang="nl-NL" sz="3300" dirty="0">
                <a:solidFill>
                  <a:srgbClr val="C00000"/>
                </a:solidFill>
                <a:latin typeface="+mj-lt"/>
                <a:ea typeface="+mj-ea"/>
                <a:cs typeface="+mj-cs"/>
              </a:rPr>
              <a:t>1. Verkennen</a:t>
            </a:r>
          </a:p>
        </p:txBody>
      </p:sp>
      <p:pic>
        <p:nvPicPr>
          <p:cNvPr id="5" name="Afbeelding 4">
            <a:extLst>
              <a:ext uri="{FF2B5EF4-FFF2-40B4-BE49-F238E27FC236}">
                <a16:creationId xmlns:a16="http://schemas.microsoft.com/office/drawing/2014/main" id="{0B122340-B913-4931-A0D6-C63167AAD5CE}"/>
              </a:ext>
            </a:extLst>
          </p:cNvPr>
          <p:cNvPicPr>
            <a:picLocks noChangeAspect="1"/>
          </p:cNvPicPr>
          <p:nvPr/>
        </p:nvPicPr>
        <p:blipFill rotWithShape="1">
          <a:blip r:embed="rId3"/>
          <a:srcRect l="30247" t="24371" r="46718" b="16503"/>
          <a:stretch/>
        </p:blipFill>
        <p:spPr>
          <a:xfrm rot="5400000">
            <a:off x="2105051" y="211267"/>
            <a:ext cx="4927626" cy="7114479"/>
          </a:xfrm>
          <a:prstGeom prst="rect">
            <a:avLst/>
          </a:prstGeom>
        </p:spPr>
      </p:pic>
    </p:spTree>
    <p:extLst>
      <p:ext uri="{BB962C8B-B14F-4D97-AF65-F5344CB8AC3E}">
        <p14:creationId xmlns:p14="http://schemas.microsoft.com/office/powerpoint/2010/main" val="3276864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Bruggenbouwen in en met het jeugdwerk - 12 projecten gefinancierd door Vlaanderen</a:t>
            </a:r>
          </a:p>
        </p:txBody>
      </p:sp>
      <p:sp>
        <p:nvSpPr>
          <p:cNvPr id="3" name="Tijdelijke aanduiding voor inhoud 2"/>
          <p:cNvSpPr>
            <a:spLocks noGrp="1"/>
          </p:cNvSpPr>
          <p:nvPr>
            <p:ph idx="1"/>
          </p:nvPr>
        </p:nvSpPr>
        <p:spPr>
          <a:xfrm>
            <a:off x="598206" y="1690688"/>
            <a:ext cx="7891507" cy="4697411"/>
          </a:xfrm>
        </p:spPr>
        <p:txBody>
          <a:bodyPr/>
          <a:lstStyle/>
          <a:p>
            <a:pPr>
              <a:buFont typeface="Arial" panose="020B0604020202020204" pitchFamily="34" charset="0"/>
              <a:buChar char="ᴖ"/>
            </a:pPr>
            <a:r>
              <a:rPr lang="nl-NL" dirty="0"/>
              <a:t>Caravanproject - Circusplaneet (Gent)</a:t>
            </a:r>
          </a:p>
          <a:p>
            <a:pPr>
              <a:buFont typeface="Arial" panose="020B0604020202020204" pitchFamily="34" charset="0"/>
              <a:buChar char="ᴖ"/>
            </a:pPr>
            <a:r>
              <a:rPr lang="nl-BE" dirty="0"/>
              <a:t>KOOKMET en KETMET inclusief</a:t>
            </a:r>
            <a:r>
              <a:rPr lang="nl-NL" dirty="0"/>
              <a:t> - </a:t>
            </a:r>
            <a:r>
              <a:rPr lang="nl-NL" dirty="0" err="1"/>
              <a:t>Culturghem</a:t>
            </a:r>
            <a:r>
              <a:rPr lang="nl-NL" dirty="0"/>
              <a:t> (Brussel)</a:t>
            </a:r>
          </a:p>
          <a:p>
            <a:pPr>
              <a:buFont typeface="Arial" panose="020B0604020202020204" pitchFamily="34" charset="0"/>
              <a:buChar char="ᴖ"/>
            </a:pPr>
            <a:r>
              <a:rPr lang="nl-BE" dirty="0"/>
              <a:t>Jeugdwerk voor alleman </a:t>
            </a:r>
            <a:r>
              <a:rPr lang="nl-NL" dirty="0"/>
              <a:t>– </a:t>
            </a:r>
            <a:r>
              <a:rPr lang="nl-NL" dirty="0" err="1"/>
              <a:t>J@m</a:t>
            </a:r>
            <a:r>
              <a:rPr lang="nl-NL" dirty="0"/>
              <a:t> (Mechelen)</a:t>
            </a:r>
          </a:p>
          <a:p>
            <a:pPr>
              <a:buFont typeface="Arial" panose="020B0604020202020204" pitchFamily="34" charset="0"/>
              <a:buChar char="ᴖ"/>
            </a:pPr>
            <a:r>
              <a:rPr lang="nl-NL" dirty="0"/>
              <a:t>J100 – JES, KRAS, Formaat, SLO,... (Antwerpen)</a:t>
            </a:r>
          </a:p>
          <a:p>
            <a:pPr>
              <a:buFont typeface="Arial" panose="020B0604020202020204" pitchFamily="34" charset="0"/>
              <a:buChar char="ᴖ"/>
            </a:pPr>
            <a:r>
              <a:rPr lang="nl-NL" dirty="0"/>
              <a:t>Compagnons - JES (Brussel)</a:t>
            </a:r>
          </a:p>
          <a:p>
            <a:pPr>
              <a:buFont typeface="Arial" panose="020B0604020202020204" pitchFamily="34" charset="0"/>
              <a:buChar char="ᴖ"/>
            </a:pPr>
            <a:r>
              <a:rPr lang="nl-NL" dirty="0"/>
              <a:t>JNM en VMJ (Brussel)</a:t>
            </a:r>
          </a:p>
          <a:p>
            <a:pPr>
              <a:buFont typeface="Arial" panose="020B0604020202020204" pitchFamily="34" charset="0"/>
              <a:buChar char="ᴖ"/>
            </a:pPr>
            <a:r>
              <a:rPr lang="nl-NL" dirty="0"/>
              <a:t>Geen brug te ver - JOC (Ieper)</a:t>
            </a:r>
          </a:p>
          <a:p>
            <a:pPr>
              <a:buFont typeface="Arial" panose="020B0604020202020204" pitchFamily="34" charset="0"/>
              <a:buChar char="ᴖ"/>
            </a:pPr>
            <a:r>
              <a:rPr lang="nl-NL" dirty="0"/>
              <a:t>Zelforganisaties versterken - Jong vzw (Gent)</a:t>
            </a:r>
          </a:p>
          <a:p>
            <a:pPr>
              <a:buFont typeface="Arial" panose="020B0604020202020204" pitchFamily="34" charset="0"/>
              <a:buChar char="ᴖ"/>
            </a:pPr>
            <a:r>
              <a:rPr lang="nl-NL" dirty="0">
                <a:solidFill>
                  <a:srgbClr val="FF0000"/>
                </a:solidFill>
              </a:rPr>
              <a:t>Inclusieve speelpleinwerking – Koraal vzw (Antwerpen)</a:t>
            </a:r>
          </a:p>
          <a:p>
            <a:pPr>
              <a:buFont typeface="Arial" panose="020B0604020202020204" pitchFamily="34" charset="0"/>
              <a:buChar char="ᴖ"/>
            </a:pPr>
            <a:r>
              <a:rPr lang="nl-NL" dirty="0"/>
              <a:t>Rondhangen in beeld - LISS (Limburg)</a:t>
            </a:r>
          </a:p>
          <a:p>
            <a:pPr>
              <a:buFont typeface="Arial" panose="020B0604020202020204" pitchFamily="34" charset="0"/>
              <a:buChar char="ᴖ"/>
            </a:pPr>
            <a:r>
              <a:rPr lang="nl-NL" dirty="0" err="1"/>
              <a:t>Toeleiders</a:t>
            </a:r>
            <a:r>
              <a:rPr lang="nl-NL" dirty="0"/>
              <a:t> in diversiteit - PIN (Beersel)</a:t>
            </a:r>
          </a:p>
          <a:p>
            <a:pPr>
              <a:buFont typeface="Arial" panose="020B0604020202020204" pitchFamily="34" charset="0"/>
              <a:buChar char="ᴖ"/>
            </a:pPr>
            <a:r>
              <a:rPr lang="nl-NL" dirty="0"/>
              <a:t>Buitenspelen – VOC Opstap (Tielt)</a:t>
            </a:r>
            <a:endParaRPr lang="nl-BE" dirty="0"/>
          </a:p>
        </p:txBody>
      </p:sp>
    </p:spTree>
    <p:extLst>
      <p:ext uri="{BB962C8B-B14F-4D97-AF65-F5344CB8AC3E}">
        <p14:creationId xmlns:p14="http://schemas.microsoft.com/office/powerpoint/2010/main" val="1608326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933" y="625681"/>
            <a:ext cx="7997869" cy="600164"/>
          </a:xfrm>
          <a:prstGeom prst="rect">
            <a:avLst/>
          </a:prstGeom>
        </p:spPr>
        <p:txBody>
          <a:bodyPr wrap="square">
            <a:spAutoFit/>
          </a:bodyPr>
          <a:lstStyle/>
          <a:p>
            <a:r>
              <a:rPr lang="nl-NL" sz="3300" dirty="0">
                <a:solidFill>
                  <a:srgbClr val="C00000"/>
                </a:solidFill>
                <a:latin typeface="+mj-lt"/>
                <a:ea typeface="+mj-ea"/>
                <a:cs typeface="+mj-cs"/>
              </a:rPr>
              <a:t>2. Verbinden </a:t>
            </a:r>
          </a:p>
        </p:txBody>
      </p:sp>
      <p:sp>
        <p:nvSpPr>
          <p:cNvPr id="3" name="Ovaal 2">
            <a:extLst>
              <a:ext uri="{FF2B5EF4-FFF2-40B4-BE49-F238E27FC236}">
                <a16:creationId xmlns:a16="http://schemas.microsoft.com/office/drawing/2014/main" id="{7A5EAB97-CE29-4880-B765-71A72CF9C520}"/>
              </a:ext>
            </a:extLst>
          </p:cNvPr>
          <p:cNvSpPr/>
          <p:nvPr/>
        </p:nvSpPr>
        <p:spPr>
          <a:xfrm>
            <a:off x="79279" y="1225845"/>
            <a:ext cx="2663921" cy="2203155"/>
          </a:xfrm>
          <a:prstGeom prst="ellipse">
            <a:avLst/>
          </a:prstGeom>
          <a:solidFill>
            <a:srgbClr val="A5B807">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sz="2400" b="1" dirty="0">
                <a:solidFill>
                  <a:schemeClr val="tx1"/>
                </a:solidFill>
              </a:rPr>
              <a:t>1 speelplein </a:t>
            </a:r>
          </a:p>
        </p:txBody>
      </p:sp>
      <p:sp>
        <p:nvSpPr>
          <p:cNvPr id="6" name="Ovaal 5">
            <a:extLst>
              <a:ext uri="{FF2B5EF4-FFF2-40B4-BE49-F238E27FC236}">
                <a16:creationId xmlns:a16="http://schemas.microsoft.com/office/drawing/2014/main" id="{9322D9B1-50EC-4F2C-A944-01F37FF6FD2B}"/>
              </a:ext>
            </a:extLst>
          </p:cNvPr>
          <p:cNvSpPr/>
          <p:nvPr/>
        </p:nvSpPr>
        <p:spPr>
          <a:xfrm>
            <a:off x="2205445" y="1225844"/>
            <a:ext cx="2663921" cy="2203155"/>
          </a:xfrm>
          <a:prstGeom prst="ellipse">
            <a:avLst/>
          </a:prstGeom>
          <a:solidFill>
            <a:srgbClr val="015A78">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sz="2000" b="1" dirty="0">
                <a:solidFill>
                  <a:schemeClr val="bg1"/>
                </a:solidFill>
              </a:rPr>
              <a:t>Voorzieningen </a:t>
            </a:r>
          </a:p>
        </p:txBody>
      </p:sp>
      <p:cxnSp>
        <p:nvCxnSpPr>
          <p:cNvPr id="8" name="Rechte verbindingslijn met pijl 7">
            <a:extLst>
              <a:ext uri="{FF2B5EF4-FFF2-40B4-BE49-F238E27FC236}">
                <a16:creationId xmlns:a16="http://schemas.microsoft.com/office/drawing/2014/main" id="{4B3441F5-C3BD-4793-A79F-3D00B73C6EFD}"/>
              </a:ext>
            </a:extLst>
          </p:cNvPr>
          <p:cNvCxnSpPr>
            <a:stCxn id="3" idx="3"/>
          </p:cNvCxnSpPr>
          <p:nvPr/>
        </p:nvCxnSpPr>
        <p:spPr>
          <a:xfrm>
            <a:off x="469401" y="3106355"/>
            <a:ext cx="2872" cy="103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950E4BFA-348B-48A3-8F6F-CE72EAC76F94}"/>
              </a:ext>
            </a:extLst>
          </p:cNvPr>
          <p:cNvCxnSpPr/>
          <p:nvPr/>
        </p:nvCxnSpPr>
        <p:spPr>
          <a:xfrm>
            <a:off x="862395" y="3339142"/>
            <a:ext cx="2872" cy="103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BF6EC1D8-17DA-43A8-ACC9-A4D155672EF2}"/>
              </a:ext>
            </a:extLst>
          </p:cNvPr>
          <p:cNvCxnSpPr/>
          <p:nvPr/>
        </p:nvCxnSpPr>
        <p:spPr>
          <a:xfrm>
            <a:off x="1252517" y="3428999"/>
            <a:ext cx="2872" cy="103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E6E0019C-2D71-4D7E-B3F0-D027F05CEF5D}"/>
              </a:ext>
            </a:extLst>
          </p:cNvPr>
          <p:cNvCxnSpPr/>
          <p:nvPr/>
        </p:nvCxnSpPr>
        <p:spPr>
          <a:xfrm>
            <a:off x="1639767" y="3435988"/>
            <a:ext cx="2872" cy="103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CDC1A81E-4DCA-4166-B755-F8601ABB0ECD}"/>
              </a:ext>
            </a:extLst>
          </p:cNvPr>
          <p:cNvCxnSpPr/>
          <p:nvPr/>
        </p:nvCxnSpPr>
        <p:spPr>
          <a:xfrm>
            <a:off x="2024145" y="3339142"/>
            <a:ext cx="2872" cy="103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0A9CFFB4-12D1-4DB9-B147-323EA6108854}"/>
              </a:ext>
            </a:extLst>
          </p:cNvPr>
          <p:cNvCxnSpPr/>
          <p:nvPr/>
        </p:nvCxnSpPr>
        <p:spPr>
          <a:xfrm>
            <a:off x="2380800" y="3106355"/>
            <a:ext cx="2872" cy="103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DD6340C7-E52B-4FA9-912E-5C11A995D3A5}"/>
              </a:ext>
            </a:extLst>
          </p:cNvPr>
          <p:cNvSpPr txBox="1"/>
          <p:nvPr/>
        </p:nvSpPr>
        <p:spPr>
          <a:xfrm>
            <a:off x="155483" y="4616492"/>
            <a:ext cx="2968568" cy="2031325"/>
          </a:xfrm>
          <a:prstGeom prst="rect">
            <a:avLst/>
          </a:prstGeom>
          <a:noFill/>
        </p:spPr>
        <p:txBody>
          <a:bodyPr wrap="square" rtlCol="0">
            <a:spAutoFit/>
          </a:bodyPr>
          <a:lstStyle/>
          <a:p>
            <a:r>
              <a:rPr lang="nl-BE" dirty="0"/>
              <a:t>Speelpleinverantwoordelijken</a:t>
            </a:r>
          </a:p>
          <a:p>
            <a:r>
              <a:rPr lang="nl-BE" dirty="0"/>
              <a:t>Animatoren </a:t>
            </a:r>
          </a:p>
          <a:p>
            <a:r>
              <a:rPr lang="nl-BE" dirty="0"/>
              <a:t>Hoofdanimatoren </a:t>
            </a:r>
          </a:p>
          <a:p>
            <a:r>
              <a:rPr lang="nl-BE" dirty="0"/>
              <a:t>Inclusieanimatoren </a:t>
            </a:r>
          </a:p>
          <a:p>
            <a:r>
              <a:rPr lang="nl-BE" dirty="0"/>
              <a:t>Kinderen (reguliere werking) </a:t>
            </a:r>
          </a:p>
          <a:p>
            <a:r>
              <a:rPr lang="nl-BE" dirty="0"/>
              <a:t>Kinderen met een beperking </a:t>
            </a:r>
          </a:p>
          <a:p>
            <a:r>
              <a:rPr lang="nl-BE" dirty="0"/>
              <a:t>….   </a:t>
            </a:r>
          </a:p>
        </p:txBody>
      </p:sp>
      <p:sp>
        <p:nvSpPr>
          <p:cNvPr id="17" name="Tekstvak 16">
            <a:extLst>
              <a:ext uri="{FF2B5EF4-FFF2-40B4-BE49-F238E27FC236}">
                <a16:creationId xmlns:a16="http://schemas.microsoft.com/office/drawing/2014/main" id="{D3B0DC84-EAA3-453A-AA99-759929C8550E}"/>
              </a:ext>
            </a:extLst>
          </p:cNvPr>
          <p:cNvSpPr txBox="1"/>
          <p:nvPr/>
        </p:nvSpPr>
        <p:spPr>
          <a:xfrm>
            <a:off x="6074397" y="702626"/>
            <a:ext cx="2478501" cy="523220"/>
          </a:xfrm>
          <a:prstGeom prst="rect">
            <a:avLst/>
          </a:prstGeom>
          <a:noFill/>
        </p:spPr>
        <p:txBody>
          <a:bodyPr wrap="square" rtlCol="0">
            <a:spAutoFit/>
          </a:bodyPr>
          <a:lstStyle/>
          <a:p>
            <a:r>
              <a:rPr lang="nl-BE" sz="2800" b="1" dirty="0"/>
              <a:t>START 2016</a:t>
            </a:r>
          </a:p>
        </p:txBody>
      </p:sp>
      <p:cxnSp>
        <p:nvCxnSpPr>
          <p:cNvPr id="18" name="Rechte verbindingslijn met pijl 17">
            <a:extLst>
              <a:ext uri="{FF2B5EF4-FFF2-40B4-BE49-F238E27FC236}">
                <a16:creationId xmlns:a16="http://schemas.microsoft.com/office/drawing/2014/main" id="{72E71580-A0CB-4A4D-8CE8-59A8DBEF9CA9}"/>
              </a:ext>
            </a:extLst>
          </p:cNvPr>
          <p:cNvCxnSpPr>
            <a:cxnSpLocks/>
          </p:cNvCxnSpPr>
          <p:nvPr/>
        </p:nvCxnSpPr>
        <p:spPr>
          <a:xfrm>
            <a:off x="4758834" y="1881871"/>
            <a:ext cx="10290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3CF579CA-48B9-4E98-9629-1A1B92CB5CE2}"/>
              </a:ext>
            </a:extLst>
          </p:cNvPr>
          <p:cNvCxnSpPr>
            <a:cxnSpLocks/>
          </p:cNvCxnSpPr>
          <p:nvPr/>
        </p:nvCxnSpPr>
        <p:spPr>
          <a:xfrm>
            <a:off x="4869366" y="2291732"/>
            <a:ext cx="10290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1C1D3E3F-6BD2-4554-A91C-A0CC9B87B216}"/>
              </a:ext>
            </a:extLst>
          </p:cNvPr>
          <p:cNvCxnSpPr>
            <a:cxnSpLocks/>
          </p:cNvCxnSpPr>
          <p:nvPr/>
        </p:nvCxnSpPr>
        <p:spPr>
          <a:xfrm>
            <a:off x="4758834" y="2717559"/>
            <a:ext cx="10290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C1470ACE-3ACB-44B9-AECB-FF0598998DAA}"/>
              </a:ext>
            </a:extLst>
          </p:cNvPr>
          <p:cNvCxnSpPr>
            <a:cxnSpLocks/>
          </p:cNvCxnSpPr>
          <p:nvPr/>
        </p:nvCxnSpPr>
        <p:spPr>
          <a:xfrm>
            <a:off x="4475070" y="1561999"/>
            <a:ext cx="10290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5DAC0E86-76EC-43B0-A9FF-AA032CB68947}"/>
              </a:ext>
            </a:extLst>
          </p:cNvPr>
          <p:cNvCxnSpPr>
            <a:cxnSpLocks/>
          </p:cNvCxnSpPr>
          <p:nvPr/>
        </p:nvCxnSpPr>
        <p:spPr>
          <a:xfrm>
            <a:off x="4475070" y="3106355"/>
            <a:ext cx="10290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0108324C-224E-4BFF-8A99-E0BC75DD6390}"/>
              </a:ext>
            </a:extLst>
          </p:cNvPr>
          <p:cNvSpPr txBox="1"/>
          <p:nvPr/>
        </p:nvSpPr>
        <p:spPr>
          <a:xfrm>
            <a:off x="5898382" y="1553068"/>
            <a:ext cx="2968568" cy="1477328"/>
          </a:xfrm>
          <a:prstGeom prst="rect">
            <a:avLst/>
          </a:prstGeom>
          <a:noFill/>
        </p:spPr>
        <p:txBody>
          <a:bodyPr wrap="square" rtlCol="0">
            <a:spAutoFit/>
          </a:bodyPr>
          <a:lstStyle/>
          <a:p>
            <a:r>
              <a:rPr lang="nl-BE" dirty="0"/>
              <a:t>Agogen </a:t>
            </a:r>
          </a:p>
          <a:p>
            <a:r>
              <a:rPr lang="nl-BE" dirty="0"/>
              <a:t>Opvoeders </a:t>
            </a:r>
          </a:p>
          <a:p>
            <a:r>
              <a:rPr lang="nl-BE" dirty="0"/>
              <a:t>Kinderen met een beperking</a:t>
            </a:r>
          </a:p>
          <a:p>
            <a:r>
              <a:rPr lang="nl-BE" dirty="0"/>
              <a:t>Ouders </a:t>
            </a:r>
          </a:p>
          <a:p>
            <a:r>
              <a:rPr lang="nl-BE" dirty="0"/>
              <a:t>…</a:t>
            </a:r>
          </a:p>
        </p:txBody>
      </p:sp>
    </p:spTree>
    <p:extLst>
      <p:ext uri="{BB962C8B-B14F-4D97-AF65-F5344CB8AC3E}">
        <p14:creationId xmlns:p14="http://schemas.microsoft.com/office/powerpoint/2010/main" val="2196794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933" y="625681"/>
            <a:ext cx="7997869" cy="600164"/>
          </a:xfrm>
          <a:prstGeom prst="rect">
            <a:avLst/>
          </a:prstGeom>
        </p:spPr>
        <p:txBody>
          <a:bodyPr wrap="square">
            <a:spAutoFit/>
          </a:bodyPr>
          <a:lstStyle/>
          <a:p>
            <a:r>
              <a:rPr lang="nl-NL" sz="3300" dirty="0">
                <a:solidFill>
                  <a:srgbClr val="C00000"/>
                </a:solidFill>
                <a:latin typeface="+mj-lt"/>
                <a:ea typeface="+mj-ea"/>
                <a:cs typeface="+mj-cs"/>
              </a:rPr>
              <a:t>2. Verbinden </a:t>
            </a:r>
          </a:p>
        </p:txBody>
      </p:sp>
      <p:sp>
        <p:nvSpPr>
          <p:cNvPr id="3" name="Ovaal 2">
            <a:extLst>
              <a:ext uri="{FF2B5EF4-FFF2-40B4-BE49-F238E27FC236}">
                <a16:creationId xmlns:a16="http://schemas.microsoft.com/office/drawing/2014/main" id="{7A5EAB97-CE29-4880-B765-71A72CF9C520}"/>
              </a:ext>
            </a:extLst>
          </p:cNvPr>
          <p:cNvSpPr/>
          <p:nvPr/>
        </p:nvSpPr>
        <p:spPr>
          <a:xfrm>
            <a:off x="79279" y="1225845"/>
            <a:ext cx="3146242" cy="2572432"/>
          </a:xfrm>
          <a:prstGeom prst="ellipse">
            <a:avLst/>
          </a:prstGeom>
          <a:solidFill>
            <a:srgbClr val="A5B807">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sz="2400" b="1" dirty="0">
                <a:solidFill>
                  <a:schemeClr val="tx1"/>
                </a:solidFill>
              </a:rPr>
              <a:t>11 speelpleinen </a:t>
            </a:r>
          </a:p>
        </p:txBody>
      </p:sp>
      <p:sp>
        <p:nvSpPr>
          <p:cNvPr id="6" name="Ovaal 5">
            <a:extLst>
              <a:ext uri="{FF2B5EF4-FFF2-40B4-BE49-F238E27FC236}">
                <a16:creationId xmlns:a16="http://schemas.microsoft.com/office/drawing/2014/main" id="{9322D9B1-50EC-4F2C-A944-01F37FF6FD2B}"/>
              </a:ext>
            </a:extLst>
          </p:cNvPr>
          <p:cNvSpPr/>
          <p:nvPr/>
        </p:nvSpPr>
        <p:spPr>
          <a:xfrm>
            <a:off x="2934119" y="3798277"/>
            <a:ext cx="2663921" cy="2203155"/>
          </a:xfrm>
          <a:prstGeom prst="ellipse">
            <a:avLst/>
          </a:prstGeom>
          <a:solidFill>
            <a:srgbClr val="015A78">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sz="2000" b="1" dirty="0">
                <a:solidFill>
                  <a:schemeClr val="bg1"/>
                </a:solidFill>
              </a:rPr>
              <a:t>Voorzieningen </a:t>
            </a:r>
          </a:p>
        </p:txBody>
      </p:sp>
      <p:sp>
        <p:nvSpPr>
          <p:cNvPr id="17" name="Tekstvak 16">
            <a:extLst>
              <a:ext uri="{FF2B5EF4-FFF2-40B4-BE49-F238E27FC236}">
                <a16:creationId xmlns:a16="http://schemas.microsoft.com/office/drawing/2014/main" id="{D3B0DC84-EAA3-453A-AA99-759929C8550E}"/>
              </a:ext>
            </a:extLst>
          </p:cNvPr>
          <p:cNvSpPr txBox="1"/>
          <p:nvPr/>
        </p:nvSpPr>
        <p:spPr>
          <a:xfrm>
            <a:off x="6074397" y="702626"/>
            <a:ext cx="2478501" cy="523220"/>
          </a:xfrm>
          <a:prstGeom prst="rect">
            <a:avLst/>
          </a:prstGeom>
          <a:noFill/>
        </p:spPr>
        <p:txBody>
          <a:bodyPr wrap="square" rtlCol="0">
            <a:spAutoFit/>
          </a:bodyPr>
          <a:lstStyle/>
          <a:p>
            <a:r>
              <a:rPr lang="nl-BE" sz="2800" b="1" dirty="0"/>
              <a:t>ZOMER 2019</a:t>
            </a:r>
          </a:p>
        </p:txBody>
      </p:sp>
      <p:cxnSp>
        <p:nvCxnSpPr>
          <p:cNvPr id="5" name="Rechte verbindingslijn met pijl 4">
            <a:extLst>
              <a:ext uri="{FF2B5EF4-FFF2-40B4-BE49-F238E27FC236}">
                <a16:creationId xmlns:a16="http://schemas.microsoft.com/office/drawing/2014/main" id="{6B8B486B-4260-45B8-8365-48ED695AAA85}"/>
              </a:ext>
            </a:extLst>
          </p:cNvPr>
          <p:cNvCxnSpPr/>
          <p:nvPr/>
        </p:nvCxnSpPr>
        <p:spPr>
          <a:xfrm flipH="1" flipV="1">
            <a:off x="2542233" y="3125037"/>
            <a:ext cx="924448" cy="11354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4F991885-A0D9-49E0-93FA-5C82E8B5415F}"/>
              </a:ext>
            </a:extLst>
          </p:cNvPr>
          <p:cNvCxnSpPr/>
          <p:nvPr/>
        </p:nvCxnSpPr>
        <p:spPr>
          <a:xfrm flipH="1" flipV="1">
            <a:off x="2883877" y="2843683"/>
            <a:ext cx="924448" cy="11354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9B6A5685-6B7A-4C3D-92CB-01F3F086A520}"/>
              </a:ext>
            </a:extLst>
          </p:cNvPr>
          <p:cNvCxnSpPr/>
          <p:nvPr/>
        </p:nvCxnSpPr>
        <p:spPr>
          <a:xfrm flipH="1" flipV="1">
            <a:off x="2180492" y="3427770"/>
            <a:ext cx="924448" cy="11354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15579631-2B8F-4B6E-858C-AB88B46BB0B5}"/>
              </a:ext>
            </a:extLst>
          </p:cNvPr>
          <p:cNvSpPr txBox="1"/>
          <p:nvPr/>
        </p:nvSpPr>
        <p:spPr>
          <a:xfrm>
            <a:off x="5335677" y="1672775"/>
            <a:ext cx="2968568" cy="923330"/>
          </a:xfrm>
          <a:prstGeom prst="rect">
            <a:avLst/>
          </a:prstGeom>
          <a:noFill/>
        </p:spPr>
        <p:txBody>
          <a:bodyPr wrap="square" rtlCol="0">
            <a:spAutoFit/>
          </a:bodyPr>
          <a:lstStyle/>
          <a:p>
            <a:r>
              <a:rPr lang="nl-BE" dirty="0"/>
              <a:t>Meer mobiel gaan werken</a:t>
            </a:r>
          </a:p>
          <a:p>
            <a:r>
              <a:rPr lang="nl-BE" dirty="0"/>
              <a:t>Ingaan op specifieke vragen </a:t>
            </a:r>
          </a:p>
          <a:p>
            <a:r>
              <a:rPr lang="nl-BE" dirty="0"/>
              <a:t>Grotere vraag </a:t>
            </a:r>
          </a:p>
        </p:txBody>
      </p:sp>
    </p:spTree>
    <p:extLst>
      <p:ext uri="{BB962C8B-B14F-4D97-AF65-F5344CB8AC3E}">
        <p14:creationId xmlns:p14="http://schemas.microsoft.com/office/powerpoint/2010/main" val="1252268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933" y="625681"/>
            <a:ext cx="7997869" cy="600164"/>
          </a:xfrm>
          <a:prstGeom prst="rect">
            <a:avLst/>
          </a:prstGeom>
        </p:spPr>
        <p:txBody>
          <a:bodyPr wrap="square">
            <a:spAutoFit/>
          </a:bodyPr>
          <a:lstStyle/>
          <a:p>
            <a:r>
              <a:rPr lang="nl-NL" sz="3300" dirty="0">
                <a:solidFill>
                  <a:srgbClr val="C00000"/>
                </a:solidFill>
                <a:latin typeface="+mj-lt"/>
                <a:ea typeface="+mj-ea"/>
                <a:cs typeface="+mj-cs"/>
              </a:rPr>
              <a:t>3. Verankeren  </a:t>
            </a:r>
          </a:p>
        </p:txBody>
      </p:sp>
      <p:pic>
        <p:nvPicPr>
          <p:cNvPr id="10" name="Afbeelding 9">
            <a:extLst>
              <a:ext uri="{FF2B5EF4-FFF2-40B4-BE49-F238E27FC236}">
                <a16:creationId xmlns:a16="http://schemas.microsoft.com/office/drawing/2014/main" id="{09E906A6-BDA9-4530-9B42-ABFEB39FFC3D}"/>
              </a:ext>
            </a:extLst>
          </p:cNvPr>
          <p:cNvPicPr>
            <a:picLocks noChangeAspect="1"/>
          </p:cNvPicPr>
          <p:nvPr/>
        </p:nvPicPr>
        <p:blipFill rotWithShape="1">
          <a:blip r:embed="rId3"/>
          <a:srcRect l="30247" t="24371" r="46718" b="16503"/>
          <a:stretch/>
        </p:blipFill>
        <p:spPr>
          <a:xfrm rot="5400000">
            <a:off x="1147780" y="726847"/>
            <a:ext cx="2604118" cy="3759812"/>
          </a:xfrm>
          <a:prstGeom prst="rect">
            <a:avLst/>
          </a:prstGeom>
        </p:spPr>
      </p:pic>
      <p:pic>
        <p:nvPicPr>
          <p:cNvPr id="1026" name="Picture 2" descr="https://scontent.fbru1-1.fna.fbcdn.net/v/t1.0-9/36002972_10217709441387320_2726694527992594432_n.jpg?_nc_cat=105&amp;_nc_oc=AQmTyaNWdTKhivx3awd8d2AisQ5vz177sGUGrHiJTzbzbL0FyIGM3alKcLqNYGKpJ8I&amp;_nc_ht=scontent.fbru1-1.fna&amp;oh=3ce998020f9a45b94638461a5e91900a&amp;oe=5E2DB54E">
            <a:extLst>
              <a:ext uri="{FF2B5EF4-FFF2-40B4-BE49-F238E27FC236}">
                <a16:creationId xmlns:a16="http://schemas.microsoft.com/office/drawing/2014/main" id="{B2E927CE-8E0B-4A7F-873E-84DB3904E4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4901" y="522514"/>
            <a:ext cx="3197888" cy="31978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0F2C6B5C-89D7-4A9B-B33C-2716D8C64400}"/>
              </a:ext>
            </a:extLst>
          </p:cNvPr>
          <p:cNvCxnSpPr>
            <a:cxnSpLocks/>
          </p:cNvCxnSpPr>
          <p:nvPr/>
        </p:nvCxnSpPr>
        <p:spPr>
          <a:xfrm flipV="1">
            <a:off x="4390035" y="1020838"/>
            <a:ext cx="724576" cy="59708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8" name="Afbeelding 7">
            <a:extLst>
              <a:ext uri="{FF2B5EF4-FFF2-40B4-BE49-F238E27FC236}">
                <a16:creationId xmlns:a16="http://schemas.microsoft.com/office/drawing/2014/main" id="{5AB9CE58-5CF6-4887-9029-D10ADBC6DF8F}"/>
              </a:ext>
            </a:extLst>
          </p:cNvPr>
          <p:cNvPicPr>
            <a:picLocks noChangeAspect="1"/>
          </p:cNvPicPr>
          <p:nvPr/>
        </p:nvPicPr>
        <p:blipFill rotWithShape="1">
          <a:blip r:embed="rId5"/>
          <a:srcRect l="35385" t="18889" r="36813" b="14298"/>
          <a:stretch/>
        </p:blipFill>
        <p:spPr>
          <a:xfrm>
            <a:off x="4701084" y="3522994"/>
            <a:ext cx="2224866" cy="3007525"/>
          </a:xfrm>
          <a:prstGeom prst="rect">
            <a:avLst/>
          </a:prstGeom>
          <a:ln>
            <a:noFill/>
          </a:ln>
          <a:effectLst>
            <a:outerShdw blurRad="190500" algn="tl" rotWithShape="0">
              <a:srgbClr val="000000">
                <a:alpha val="70000"/>
              </a:srgbClr>
            </a:outerShdw>
          </a:effectLst>
        </p:spPr>
      </p:pic>
      <p:cxnSp>
        <p:nvCxnSpPr>
          <p:cNvPr id="15" name="Rechte verbindingslijn met pijl 14">
            <a:extLst>
              <a:ext uri="{FF2B5EF4-FFF2-40B4-BE49-F238E27FC236}">
                <a16:creationId xmlns:a16="http://schemas.microsoft.com/office/drawing/2014/main" id="{BA6429B3-B096-40E6-9029-A0939F3CE210}"/>
              </a:ext>
            </a:extLst>
          </p:cNvPr>
          <p:cNvCxnSpPr>
            <a:cxnSpLocks/>
          </p:cNvCxnSpPr>
          <p:nvPr/>
        </p:nvCxnSpPr>
        <p:spPr>
          <a:xfrm>
            <a:off x="3824108" y="3013350"/>
            <a:ext cx="804480" cy="5096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DF1D926E-2804-4242-A7D0-67175DAAC357}"/>
              </a:ext>
            </a:extLst>
          </p:cNvPr>
          <p:cNvCxnSpPr>
            <a:cxnSpLocks/>
          </p:cNvCxnSpPr>
          <p:nvPr/>
        </p:nvCxnSpPr>
        <p:spPr>
          <a:xfrm flipH="1">
            <a:off x="2218050" y="3653991"/>
            <a:ext cx="1107" cy="95146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3" name="Tekstvak 22">
            <a:extLst>
              <a:ext uri="{FF2B5EF4-FFF2-40B4-BE49-F238E27FC236}">
                <a16:creationId xmlns:a16="http://schemas.microsoft.com/office/drawing/2014/main" id="{3F1B685F-C412-4F8C-ABC4-ADEC512AD052}"/>
              </a:ext>
            </a:extLst>
          </p:cNvPr>
          <p:cNvSpPr txBox="1"/>
          <p:nvPr/>
        </p:nvSpPr>
        <p:spPr>
          <a:xfrm>
            <a:off x="1546847" y="4671962"/>
            <a:ext cx="2968568" cy="1200329"/>
          </a:xfrm>
          <a:prstGeom prst="rect">
            <a:avLst/>
          </a:prstGeom>
          <a:noFill/>
        </p:spPr>
        <p:txBody>
          <a:bodyPr wrap="square" rtlCol="0">
            <a:spAutoFit/>
          </a:bodyPr>
          <a:lstStyle/>
          <a:p>
            <a:r>
              <a:rPr lang="nl-BE" dirty="0"/>
              <a:t>Infrastructuur </a:t>
            </a:r>
          </a:p>
          <a:p>
            <a:r>
              <a:rPr lang="nl-BE" dirty="0"/>
              <a:t>Vormingen </a:t>
            </a:r>
          </a:p>
          <a:p>
            <a:r>
              <a:rPr lang="nl-BE" dirty="0"/>
              <a:t>Sensibilisering </a:t>
            </a:r>
          </a:p>
          <a:p>
            <a:r>
              <a:rPr lang="nl-BE" dirty="0"/>
              <a:t>…</a:t>
            </a:r>
          </a:p>
        </p:txBody>
      </p:sp>
    </p:spTree>
    <p:extLst>
      <p:ext uri="{BB962C8B-B14F-4D97-AF65-F5344CB8AC3E}">
        <p14:creationId xmlns:p14="http://schemas.microsoft.com/office/powerpoint/2010/main" val="1533260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5B9B5D2-E74E-4045-991B-03B85FE0AE25}"/>
              </a:ext>
            </a:extLst>
          </p:cNvPr>
          <p:cNvPicPr>
            <a:picLocks noChangeAspect="1"/>
          </p:cNvPicPr>
          <p:nvPr/>
        </p:nvPicPr>
        <p:blipFill rotWithShape="1">
          <a:blip r:embed="rId2"/>
          <a:srcRect l="24604" t="13742" r="25046" b="17040"/>
          <a:stretch/>
        </p:blipFill>
        <p:spPr>
          <a:xfrm>
            <a:off x="1318773" y="1432888"/>
            <a:ext cx="6500187" cy="5026663"/>
          </a:xfrm>
          <a:prstGeom prst="rect">
            <a:avLst/>
          </a:prstGeom>
        </p:spPr>
      </p:pic>
      <p:sp>
        <p:nvSpPr>
          <p:cNvPr id="2" name="Rechthoek 1"/>
          <p:cNvSpPr/>
          <p:nvPr/>
        </p:nvSpPr>
        <p:spPr>
          <a:xfrm>
            <a:off x="569933" y="625681"/>
            <a:ext cx="7997869" cy="1107996"/>
          </a:xfrm>
          <a:prstGeom prst="rect">
            <a:avLst/>
          </a:prstGeom>
        </p:spPr>
        <p:txBody>
          <a:bodyPr wrap="square">
            <a:spAutoFit/>
          </a:bodyPr>
          <a:lstStyle/>
          <a:p>
            <a:pPr>
              <a:buFont typeface="Arial" panose="020B0604020202020204" pitchFamily="34" charset="0"/>
              <a:buChar char="ᴖ"/>
            </a:pPr>
            <a:r>
              <a:rPr lang="nl-NL" sz="3300" dirty="0">
                <a:solidFill>
                  <a:srgbClr val="C00000"/>
                </a:solidFill>
                <a:latin typeface="+mj-lt"/>
                <a:ea typeface="+mj-ea"/>
                <a:cs typeface="+mj-cs"/>
              </a:rPr>
              <a:t>Project XX – Samenwerking KSA, Chirojeugd Vlaanderen en Lionshulp </a:t>
            </a:r>
          </a:p>
        </p:txBody>
      </p:sp>
    </p:spTree>
    <p:extLst>
      <p:ext uri="{BB962C8B-B14F-4D97-AF65-F5344CB8AC3E}">
        <p14:creationId xmlns:p14="http://schemas.microsoft.com/office/powerpoint/2010/main" val="178984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17480FA-5358-4923-96B4-816FEDA43D25}"/>
              </a:ext>
            </a:extLst>
          </p:cNvPr>
          <p:cNvPicPr>
            <a:picLocks noChangeAspect="1"/>
          </p:cNvPicPr>
          <p:nvPr/>
        </p:nvPicPr>
        <p:blipFill rotWithShape="1">
          <a:blip r:embed="rId2"/>
          <a:srcRect l="19027" t="28588" r="18366" b="15876"/>
          <a:stretch/>
        </p:blipFill>
        <p:spPr>
          <a:xfrm>
            <a:off x="641678" y="1467852"/>
            <a:ext cx="7860643" cy="3922295"/>
          </a:xfrm>
          <a:prstGeom prst="rect">
            <a:avLst/>
          </a:prstGeom>
        </p:spPr>
      </p:pic>
    </p:spTree>
    <p:extLst>
      <p:ext uri="{BB962C8B-B14F-4D97-AF65-F5344CB8AC3E}">
        <p14:creationId xmlns:p14="http://schemas.microsoft.com/office/powerpoint/2010/main" val="1521010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86A6DEC-2B38-4971-9093-35F1454E4EE1}"/>
              </a:ext>
            </a:extLst>
          </p:cNvPr>
          <p:cNvGraphicFramePr/>
          <p:nvPr>
            <p:extLst>
              <p:ext uri="{D42A27DB-BD31-4B8C-83A1-F6EECF244321}">
                <p14:modId xmlns:p14="http://schemas.microsoft.com/office/powerpoint/2010/main" val="2413214061"/>
              </p:ext>
            </p:extLst>
          </p:nvPr>
        </p:nvGraphicFramePr>
        <p:xfrm>
          <a:off x="493295" y="986589"/>
          <a:ext cx="8386010" cy="4752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kstvak 1">
            <a:extLst>
              <a:ext uri="{FF2B5EF4-FFF2-40B4-BE49-F238E27FC236}">
                <a16:creationId xmlns:a16="http://schemas.microsoft.com/office/drawing/2014/main" id="{8AEFD59A-3ED0-467A-B729-76DCF9A228B6}"/>
              </a:ext>
            </a:extLst>
          </p:cNvPr>
          <p:cNvSpPr txBox="1"/>
          <p:nvPr/>
        </p:nvSpPr>
        <p:spPr>
          <a:xfrm>
            <a:off x="757989" y="1584521"/>
            <a:ext cx="3453063" cy="369332"/>
          </a:xfrm>
          <a:prstGeom prst="rect">
            <a:avLst/>
          </a:prstGeom>
          <a:noFill/>
        </p:spPr>
        <p:txBody>
          <a:bodyPr wrap="square" rtlCol="0">
            <a:spAutoFit/>
          </a:bodyPr>
          <a:lstStyle/>
          <a:p>
            <a:r>
              <a:rPr lang="nl-BE" dirty="0"/>
              <a:t>TIJDSLIJN: </a:t>
            </a:r>
          </a:p>
        </p:txBody>
      </p:sp>
    </p:spTree>
    <p:extLst>
      <p:ext uri="{BB962C8B-B14F-4D97-AF65-F5344CB8AC3E}">
        <p14:creationId xmlns:p14="http://schemas.microsoft.com/office/powerpoint/2010/main" val="3216861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68D2610-168F-4A63-80AB-F4FAFF4DCA9E}"/>
              </a:ext>
            </a:extLst>
          </p:cNvPr>
          <p:cNvGraphicFramePr/>
          <p:nvPr>
            <p:extLst>
              <p:ext uri="{D42A27DB-BD31-4B8C-83A1-F6EECF244321}">
                <p14:modId xmlns:p14="http://schemas.microsoft.com/office/powerpoint/2010/main" val="1040023740"/>
              </p:ext>
            </p:extLst>
          </p:nvPr>
        </p:nvGraphicFramePr>
        <p:xfrm>
          <a:off x="-108284" y="51746"/>
          <a:ext cx="9252284" cy="6661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E534D4A2-C791-4373-A907-1823B2AFB64D}"/>
              </a:ext>
            </a:extLst>
          </p:cNvPr>
          <p:cNvSpPr txBox="1"/>
          <p:nvPr/>
        </p:nvSpPr>
        <p:spPr>
          <a:xfrm>
            <a:off x="927434" y="870438"/>
            <a:ext cx="4319337" cy="646331"/>
          </a:xfrm>
          <a:prstGeom prst="rect">
            <a:avLst/>
          </a:prstGeom>
          <a:noFill/>
        </p:spPr>
        <p:txBody>
          <a:bodyPr wrap="square" rtlCol="0">
            <a:spAutoFit/>
          </a:bodyPr>
          <a:lstStyle/>
          <a:p>
            <a:pPr marL="285750" indent="-285750">
              <a:buFont typeface="Arial" panose="020B0604020202020204" pitchFamily="34" charset="0"/>
              <a:buChar char="•"/>
            </a:pPr>
            <a:r>
              <a:rPr lang="nl-BE" b="1" dirty="0"/>
              <a:t>Voorbeeld: Vormingsavond</a:t>
            </a:r>
            <a:r>
              <a:rPr lang="nl-BE" dirty="0"/>
              <a:t> </a:t>
            </a:r>
            <a:r>
              <a:rPr lang="nl-BE" dirty="0">
                <a:sym typeface="Wingdings" panose="05000000000000000000" pitchFamily="2" charset="2"/>
              </a:rPr>
              <a:t> zoektocht naar de kerngroep</a:t>
            </a:r>
            <a:endParaRPr lang="nl-BE" dirty="0"/>
          </a:p>
        </p:txBody>
      </p:sp>
      <p:sp>
        <p:nvSpPr>
          <p:cNvPr id="4" name="Tekstvak 3">
            <a:extLst>
              <a:ext uri="{FF2B5EF4-FFF2-40B4-BE49-F238E27FC236}">
                <a16:creationId xmlns:a16="http://schemas.microsoft.com/office/drawing/2014/main" id="{2863ACDB-D805-4C28-B64E-9DE287A64767}"/>
              </a:ext>
            </a:extLst>
          </p:cNvPr>
          <p:cNvSpPr txBox="1"/>
          <p:nvPr/>
        </p:nvSpPr>
        <p:spPr>
          <a:xfrm>
            <a:off x="446171" y="5103471"/>
            <a:ext cx="3031958" cy="1200329"/>
          </a:xfrm>
          <a:prstGeom prst="rect">
            <a:avLst/>
          </a:prstGeom>
          <a:noFill/>
        </p:spPr>
        <p:txBody>
          <a:bodyPr wrap="square" rtlCol="0">
            <a:spAutoFit/>
          </a:bodyPr>
          <a:lstStyle/>
          <a:p>
            <a:pPr marL="285750" indent="-285750">
              <a:buFont typeface="Arial" panose="020B0604020202020204" pitchFamily="34" charset="0"/>
              <a:buChar char="•"/>
            </a:pPr>
            <a:r>
              <a:rPr lang="nl-BE" b="1" dirty="0"/>
              <a:t>Voorbeeld: Startfeest </a:t>
            </a:r>
          </a:p>
          <a:p>
            <a:r>
              <a:rPr lang="nl-BE" dirty="0"/>
              <a:t>= eerste ontmoeting van twee doelgroepen</a:t>
            </a:r>
          </a:p>
          <a:p>
            <a:r>
              <a:rPr lang="nl-BE" dirty="0"/>
              <a:t>		</a:t>
            </a:r>
          </a:p>
        </p:txBody>
      </p:sp>
      <p:sp>
        <p:nvSpPr>
          <p:cNvPr id="5" name="Tekstvak 4">
            <a:extLst>
              <a:ext uri="{FF2B5EF4-FFF2-40B4-BE49-F238E27FC236}">
                <a16:creationId xmlns:a16="http://schemas.microsoft.com/office/drawing/2014/main" id="{515641E8-1DB0-47A5-9742-3E54B9629E74}"/>
              </a:ext>
            </a:extLst>
          </p:cNvPr>
          <p:cNvSpPr txBox="1"/>
          <p:nvPr/>
        </p:nvSpPr>
        <p:spPr>
          <a:xfrm>
            <a:off x="6400799" y="3429000"/>
            <a:ext cx="2418348" cy="1200329"/>
          </a:xfrm>
          <a:prstGeom prst="rect">
            <a:avLst/>
          </a:prstGeom>
          <a:noFill/>
        </p:spPr>
        <p:txBody>
          <a:bodyPr wrap="square" rtlCol="0">
            <a:spAutoFit/>
          </a:bodyPr>
          <a:lstStyle/>
          <a:p>
            <a:pPr marL="285750" indent="-285750">
              <a:buFont typeface="Arial" panose="020B0604020202020204" pitchFamily="34" charset="0"/>
              <a:buChar char="•"/>
            </a:pPr>
            <a:r>
              <a:rPr lang="nl-BE" b="1" dirty="0"/>
              <a:t>Voorbeeld: </a:t>
            </a:r>
          </a:p>
          <a:p>
            <a:r>
              <a:rPr lang="nl-BE" b="1" dirty="0"/>
              <a:t>Actief inspireren </a:t>
            </a:r>
            <a:r>
              <a:rPr lang="nl-BE" b="1" dirty="0">
                <a:sym typeface="Wingdings" panose="05000000000000000000" pitchFamily="2" charset="2"/>
              </a:rPr>
              <a:t> </a:t>
            </a:r>
            <a:r>
              <a:rPr lang="nl-BE" dirty="0">
                <a:sym typeface="Wingdings" panose="05000000000000000000" pitchFamily="2" charset="2"/>
              </a:rPr>
              <a:t>aanzetten tot initiatief </a:t>
            </a:r>
            <a:endParaRPr lang="nl-BE" dirty="0"/>
          </a:p>
          <a:p>
            <a:endParaRPr lang="nl-BE" dirty="0"/>
          </a:p>
        </p:txBody>
      </p:sp>
    </p:spTree>
    <p:extLst>
      <p:ext uri="{BB962C8B-B14F-4D97-AF65-F5344CB8AC3E}">
        <p14:creationId xmlns:p14="http://schemas.microsoft.com/office/powerpoint/2010/main" val="4125246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840578-E0DB-40B2-AAD2-798DBFAFB627}"/>
              </a:ext>
            </a:extLst>
          </p:cNvPr>
          <p:cNvSpPr txBox="1"/>
          <p:nvPr/>
        </p:nvSpPr>
        <p:spPr>
          <a:xfrm>
            <a:off x="1072463" y="892818"/>
            <a:ext cx="6999074" cy="2031325"/>
          </a:xfrm>
          <a:prstGeom prst="rect">
            <a:avLst/>
          </a:prstGeom>
          <a:noFill/>
        </p:spPr>
        <p:txBody>
          <a:bodyPr wrap="square" rtlCol="0">
            <a:spAutoFit/>
          </a:bodyPr>
          <a:lstStyle/>
          <a:p>
            <a:pPr marL="285750" indent="-285750">
              <a:buFont typeface="Arial" panose="020B0604020202020204" pitchFamily="34" charset="0"/>
              <a:buChar char="•"/>
            </a:pPr>
            <a:r>
              <a:rPr lang="nl-BE" dirty="0"/>
              <a:t>De projectmedewerker als bruggenbouwer </a:t>
            </a:r>
            <a:r>
              <a:rPr lang="nl-BE" dirty="0" err="1"/>
              <a:t>vs</a:t>
            </a:r>
            <a:r>
              <a:rPr lang="nl-BE" dirty="0"/>
              <a:t> een netwerk van bruggenbouwers</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Er gebeurd veel in de momenten dat we niet met Project XX bezig zijn.</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Organisatie en voorbereiding is even belangrijk als flexibiliteit. </a:t>
            </a:r>
          </a:p>
          <a:p>
            <a:pPr marL="285750" indent="-285750">
              <a:buFont typeface="Arial" panose="020B0604020202020204" pitchFamily="34" charset="0"/>
              <a:buChar char="•"/>
            </a:pPr>
            <a:endParaRPr lang="nl-BE" dirty="0"/>
          </a:p>
        </p:txBody>
      </p:sp>
      <p:pic>
        <p:nvPicPr>
          <p:cNvPr id="7" name="Afbeelding 6">
            <a:extLst>
              <a:ext uri="{FF2B5EF4-FFF2-40B4-BE49-F238E27FC236}">
                <a16:creationId xmlns:a16="http://schemas.microsoft.com/office/drawing/2014/main" id="{DED4DAB2-5784-4DC5-8A97-405623226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94099">
            <a:off x="578638" y="3476001"/>
            <a:ext cx="3974025" cy="2235389"/>
          </a:xfrm>
          <a:prstGeom prst="rect">
            <a:avLst/>
          </a:prstGeom>
        </p:spPr>
      </p:pic>
      <p:pic>
        <p:nvPicPr>
          <p:cNvPr id="9" name="Afbeelding 8">
            <a:extLst>
              <a:ext uri="{FF2B5EF4-FFF2-40B4-BE49-F238E27FC236}">
                <a16:creationId xmlns:a16="http://schemas.microsoft.com/office/drawing/2014/main" id="{674ADF29-2924-4B85-948B-487704856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9512">
            <a:off x="3989082" y="4691111"/>
            <a:ext cx="3547781" cy="1995627"/>
          </a:xfrm>
          <a:prstGeom prst="rect">
            <a:avLst/>
          </a:prstGeom>
        </p:spPr>
      </p:pic>
      <p:pic>
        <p:nvPicPr>
          <p:cNvPr id="11" name="Afbeelding 10">
            <a:extLst>
              <a:ext uri="{FF2B5EF4-FFF2-40B4-BE49-F238E27FC236}">
                <a16:creationId xmlns:a16="http://schemas.microsoft.com/office/drawing/2014/main" id="{FDEE9235-3065-458A-AB6E-DFDCC8391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972" y="2924143"/>
            <a:ext cx="2831999" cy="2011276"/>
          </a:xfrm>
          <a:prstGeom prst="rect">
            <a:avLst/>
          </a:prstGeom>
        </p:spPr>
      </p:pic>
    </p:spTree>
    <p:extLst>
      <p:ext uri="{BB962C8B-B14F-4D97-AF65-F5344CB8AC3E}">
        <p14:creationId xmlns:p14="http://schemas.microsoft.com/office/powerpoint/2010/main" val="139527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2"/>
          <a:stretch>
            <a:fillRect/>
          </a:stretch>
        </p:blipFill>
        <p:spPr>
          <a:xfrm>
            <a:off x="3948906" y="4668837"/>
            <a:ext cx="2381250" cy="1390650"/>
          </a:xfrm>
          <a:prstGeom prst="rect">
            <a:avLst/>
          </a:prstGeom>
        </p:spPr>
      </p:pic>
      <p:pic>
        <p:nvPicPr>
          <p:cNvPr id="7" name="Afbeelding 6"/>
          <p:cNvPicPr>
            <a:picLocks noChangeAspect="1"/>
          </p:cNvPicPr>
          <p:nvPr/>
        </p:nvPicPr>
        <p:blipFill>
          <a:blip r:embed="rId3"/>
          <a:stretch>
            <a:fillRect/>
          </a:stretch>
        </p:blipFill>
        <p:spPr>
          <a:xfrm>
            <a:off x="17462" y="92075"/>
            <a:ext cx="2276475" cy="2533650"/>
          </a:xfrm>
          <a:prstGeom prst="rect">
            <a:avLst/>
          </a:prstGeom>
        </p:spPr>
      </p:pic>
      <p:pic>
        <p:nvPicPr>
          <p:cNvPr id="8" name="Afbeelding 7"/>
          <p:cNvPicPr>
            <a:picLocks noChangeAspect="1"/>
          </p:cNvPicPr>
          <p:nvPr/>
        </p:nvPicPr>
        <p:blipFill>
          <a:blip r:embed="rId4"/>
          <a:stretch>
            <a:fillRect/>
          </a:stretch>
        </p:blipFill>
        <p:spPr>
          <a:xfrm>
            <a:off x="2214562" y="1044575"/>
            <a:ext cx="2276475" cy="2000250"/>
          </a:xfrm>
          <a:prstGeom prst="rect">
            <a:avLst/>
          </a:prstGeom>
        </p:spPr>
      </p:pic>
      <p:pic>
        <p:nvPicPr>
          <p:cNvPr id="9" name="Afbeelding 8"/>
          <p:cNvPicPr>
            <a:picLocks noChangeAspect="1"/>
          </p:cNvPicPr>
          <p:nvPr/>
        </p:nvPicPr>
        <p:blipFill>
          <a:blip r:embed="rId5"/>
          <a:stretch>
            <a:fillRect/>
          </a:stretch>
        </p:blipFill>
        <p:spPr>
          <a:xfrm>
            <a:off x="4395787" y="104775"/>
            <a:ext cx="2419350" cy="1876425"/>
          </a:xfrm>
          <a:prstGeom prst="rect">
            <a:avLst/>
          </a:prstGeom>
        </p:spPr>
      </p:pic>
      <p:pic>
        <p:nvPicPr>
          <p:cNvPr id="10" name="Afbeelding 9"/>
          <p:cNvPicPr>
            <a:picLocks noChangeAspect="1"/>
          </p:cNvPicPr>
          <p:nvPr/>
        </p:nvPicPr>
        <p:blipFill>
          <a:blip r:embed="rId6"/>
          <a:stretch>
            <a:fillRect/>
          </a:stretch>
        </p:blipFill>
        <p:spPr>
          <a:xfrm>
            <a:off x="6878637" y="684212"/>
            <a:ext cx="2209800" cy="2105025"/>
          </a:xfrm>
          <a:prstGeom prst="rect">
            <a:avLst/>
          </a:prstGeom>
        </p:spPr>
      </p:pic>
      <p:pic>
        <p:nvPicPr>
          <p:cNvPr id="11" name="Afbeelding 10"/>
          <p:cNvPicPr>
            <a:picLocks noChangeAspect="1"/>
          </p:cNvPicPr>
          <p:nvPr/>
        </p:nvPicPr>
        <p:blipFill>
          <a:blip r:embed="rId7"/>
          <a:stretch>
            <a:fillRect/>
          </a:stretch>
        </p:blipFill>
        <p:spPr>
          <a:xfrm>
            <a:off x="-7144" y="2611437"/>
            <a:ext cx="2190750" cy="1400175"/>
          </a:xfrm>
          <a:prstGeom prst="rect">
            <a:avLst/>
          </a:prstGeom>
        </p:spPr>
      </p:pic>
      <p:pic>
        <p:nvPicPr>
          <p:cNvPr id="12" name="Afbeelding 11"/>
          <p:cNvPicPr>
            <a:picLocks noChangeAspect="1"/>
          </p:cNvPicPr>
          <p:nvPr/>
        </p:nvPicPr>
        <p:blipFill>
          <a:blip r:embed="rId8"/>
          <a:stretch>
            <a:fillRect/>
          </a:stretch>
        </p:blipFill>
        <p:spPr>
          <a:xfrm>
            <a:off x="4394994" y="2349499"/>
            <a:ext cx="2276475" cy="1438275"/>
          </a:xfrm>
          <a:prstGeom prst="rect">
            <a:avLst/>
          </a:prstGeom>
        </p:spPr>
      </p:pic>
      <p:pic>
        <p:nvPicPr>
          <p:cNvPr id="13" name="Afbeelding 12"/>
          <p:cNvPicPr>
            <a:picLocks noChangeAspect="1"/>
          </p:cNvPicPr>
          <p:nvPr/>
        </p:nvPicPr>
        <p:blipFill>
          <a:blip r:embed="rId9"/>
          <a:stretch>
            <a:fillRect/>
          </a:stretch>
        </p:blipFill>
        <p:spPr>
          <a:xfrm>
            <a:off x="6690519" y="2909093"/>
            <a:ext cx="2324100" cy="1571625"/>
          </a:xfrm>
          <a:prstGeom prst="rect">
            <a:avLst/>
          </a:prstGeom>
        </p:spPr>
      </p:pic>
      <p:pic>
        <p:nvPicPr>
          <p:cNvPr id="14" name="Afbeelding 13"/>
          <p:cNvPicPr>
            <a:picLocks noChangeAspect="1"/>
          </p:cNvPicPr>
          <p:nvPr/>
        </p:nvPicPr>
        <p:blipFill>
          <a:blip r:embed="rId10"/>
          <a:stretch>
            <a:fillRect/>
          </a:stretch>
        </p:blipFill>
        <p:spPr>
          <a:xfrm>
            <a:off x="-9525" y="3995737"/>
            <a:ext cx="2181225" cy="2000250"/>
          </a:xfrm>
          <a:prstGeom prst="rect">
            <a:avLst/>
          </a:prstGeom>
        </p:spPr>
      </p:pic>
      <p:pic>
        <p:nvPicPr>
          <p:cNvPr id="15" name="Afbeelding 14"/>
          <p:cNvPicPr>
            <a:picLocks noChangeAspect="1"/>
          </p:cNvPicPr>
          <p:nvPr/>
        </p:nvPicPr>
        <p:blipFill>
          <a:blip r:embed="rId11"/>
          <a:stretch>
            <a:fillRect/>
          </a:stretch>
        </p:blipFill>
        <p:spPr>
          <a:xfrm>
            <a:off x="2498327" y="3005137"/>
            <a:ext cx="2295525" cy="2066925"/>
          </a:xfrm>
          <a:prstGeom prst="rect">
            <a:avLst/>
          </a:prstGeom>
        </p:spPr>
      </p:pic>
      <p:pic>
        <p:nvPicPr>
          <p:cNvPr id="16" name="Afbeelding 15"/>
          <p:cNvPicPr>
            <a:picLocks noChangeAspect="1"/>
          </p:cNvPicPr>
          <p:nvPr/>
        </p:nvPicPr>
        <p:blipFill>
          <a:blip r:embed="rId12"/>
          <a:stretch>
            <a:fillRect/>
          </a:stretch>
        </p:blipFill>
        <p:spPr>
          <a:xfrm>
            <a:off x="847725" y="5638800"/>
            <a:ext cx="2492376" cy="1219200"/>
          </a:xfrm>
          <a:prstGeom prst="rect">
            <a:avLst/>
          </a:prstGeom>
        </p:spPr>
      </p:pic>
      <p:pic>
        <p:nvPicPr>
          <p:cNvPr id="18" name="Afbeelding 17"/>
          <p:cNvPicPr>
            <a:picLocks noChangeAspect="1"/>
          </p:cNvPicPr>
          <p:nvPr/>
        </p:nvPicPr>
        <p:blipFill>
          <a:blip r:embed="rId13"/>
          <a:stretch>
            <a:fillRect/>
          </a:stretch>
        </p:blipFill>
        <p:spPr>
          <a:xfrm>
            <a:off x="6743899" y="4600575"/>
            <a:ext cx="2390775" cy="2076450"/>
          </a:xfrm>
          <a:prstGeom prst="rect">
            <a:avLst/>
          </a:prstGeom>
        </p:spPr>
      </p:pic>
    </p:spTree>
    <p:extLst>
      <p:ext uri="{BB962C8B-B14F-4D97-AF65-F5344CB8AC3E}">
        <p14:creationId xmlns:p14="http://schemas.microsoft.com/office/powerpoint/2010/main" val="289530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386758867"/>
              </p:ext>
            </p:extLst>
          </p:nvPr>
        </p:nvGraphicFramePr>
        <p:xfrm>
          <a:off x="1085178" y="421757"/>
          <a:ext cx="6237044" cy="2588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p:cNvGraphicFramePr/>
          <p:nvPr>
            <p:extLst>
              <p:ext uri="{D42A27DB-BD31-4B8C-83A1-F6EECF244321}">
                <p14:modId xmlns:p14="http://schemas.microsoft.com/office/powerpoint/2010/main" val="2276421703"/>
              </p:ext>
            </p:extLst>
          </p:nvPr>
        </p:nvGraphicFramePr>
        <p:xfrm>
          <a:off x="135229" y="2987496"/>
          <a:ext cx="4068471" cy="36800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Tabel 12"/>
          <p:cNvGraphicFramePr>
            <a:graphicFrameLocks noGrp="1"/>
          </p:cNvGraphicFramePr>
          <p:nvPr>
            <p:extLst>
              <p:ext uri="{D42A27DB-BD31-4B8C-83A1-F6EECF244321}">
                <p14:modId xmlns:p14="http://schemas.microsoft.com/office/powerpoint/2010/main" val="737772911"/>
              </p:ext>
            </p:extLst>
          </p:nvPr>
        </p:nvGraphicFramePr>
        <p:xfrm>
          <a:off x="5199500" y="2895695"/>
          <a:ext cx="3602865" cy="3797936"/>
        </p:xfrm>
        <a:graphic>
          <a:graphicData uri="http://schemas.openxmlformats.org/drawingml/2006/table">
            <a:tbl>
              <a:tblPr firstRow="1" firstCol="1" bandRow="1" bandCol="1">
                <a:tableStyleId>{5A111915-BE36-4E01-A7E5-04B1672EAD32}</a:tableStyleId>
              </a:tblPr>
              <a:tblGrid>
                <a:gridCol w="1801020">
                  <a:extLst>
                    <a:ext uri="{9D8B030D-6E8A-4147-A177-3AD203B41FA5}">
                      <a16:colId xmlns:a16="http://schemas.microsoft.com/office/drawing/2014/main" val="2325024395"/>
                    </a:ext>
                  </a:extLst>
                </a:gridCol>
                <a:gridCol w="1801845">
                  <a:extLst>
                    <a:ext uri="{9D8B030D-6E8A-4147-A177-3AD203B41FA5}">
                      <a16:colId xmlns:a16="http://schemas.microsoft.com/office/drawing/2014/main" val="513249734"/>
                    </a:ext>
                  </a:extLst>
                </a:gridCol>
              </a:tblGrid>
              <a:tr h="587121">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Denk- en handelingskader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rond bruggen bouwen</a:t>
                      </a:r>
                    </a:p>
                  </a:txBody>
                  <a:tcPr marL="51435" marR="51435" marT="0" marB="0">
                    <a:noFill/>
                  </a:tcPr>
                </a:tc>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Concrete praktijken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van bruggen bouwen</a:t>
                      </a:r>
                    </a:p>
                  </a:txBody>
                  <a:tcPr marL="51435" marR="51435" marT="0" marB="0">
                    <a:noFill/>
                  </a:tcPr>
                </a:tc>
                <a:extLst>
                  <a:ext uri="{0D108BD9-81ED-4DB2-BD59-A6C34878D82A}">
                    <a16:rowId xmlns:a16="http://schemas.microsoft.com/office/drawing/2014/main" val="1713534554"/>
                  </a:ext>
                </a:extLst>
              </a:tr>
              <a:tr h="587121">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Organisatorische inbedding</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Verankering en verduurzaming</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extLst>
                  <a:ext uri="{0D108BD9-81ED-4DB2-BD59-A6C34878D82A}">
                    <a16:rowId xmlns:a16="http://schemas.microsoft.com/office/drawing/2014/main" val="4092269953"/>
                  </a:ext>
                </a:extLst>
              </a:tr>
              <a:tr h="440341">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Doelbereik/effecten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Onbedoelde effecten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extLst>
                  <a:ext uri="{0D108BD9-81ED-4DB2-BD59-A6C34878D82A}">
                    <a16:rowId xmlns:a16="http://schemas.microsoft.com/office/drawing/2014/main" val="1385271811"/>
                  </a:ext>
                </a:extLst>
              </a:tr>
              <a:tr h="440341">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Hindernissen</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Succesfactoren</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extLst>
                  <a:ext uri="{0D108BD9-81ED-4DB2-BD59-A6C34878D82A}">
                    <a16:rowId xmlns:a16="http://schemas.microsoft.com/office/drawing/2014/main" val="1768774069"/>
                  </a:ext>
                </a:extLst>
              </a:tr>
              <a:tr h="440341">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Netwerkuitbouw</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tc>
                  <a:txBody>
                    <a:bodyPr/>
                    <a:lstStyle/>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Andere …</a:t>
                      </a:r>
                    </a:p>
                    <a:p>
                      <a:pPr algn="ctr">
                        <a:lnSpc>
                          <a:spcPct val="107000"/>
                        </a:lnSpc>
                        <a:spcAft>
                          <a:spcPts val="0"/>
                        </a:spcAft>
                      </a:pPr>
                      <a:r>
                        <a:rPr lang="nl-BE" sz="1400" b="0" kern="1200" dirty="0">
                          <a:solidFill>
                            <a:srgbClr val="68676C"/>
                          </a:solidFill>
                          <a:latin typeface="Arial" panose="020B0604020202020204" pitchFamily="34" charset="0"/>
                          <a:ea typeface="+mn-ea"/>
                          <a:cs typeface="Arial" panose="020B0604020202020204" pitchFamily="34" charset="0"/>
                        </a:rPr>
                        <a:t> </a:t>
                      </a:r>
                    </a:p>
                  </a:txBody>
                  <a:tcPr marL="51435" marR="51435" marT="0" marB="0"/>
                </a:tc>
                <a:extLst>
                  <a:ext uri="{0D108BD9-81ED-4DB2-BD59-A6C34878D82A}">
                    <a16:rowId xmlns:a16="http://schemas.microsoft.com/office/drawing/2014/main" val="329062994"/>
                  </a:ext>
                </a:extLst>
              </a:tr>
            </a:tbl>
          </a:graphicData>
        </a:graphic>
      </p:graphicFrame>
      <p:sp>
        <p:nvSpPr>
          <p:cNvPr id="15" name="Rechthoek 14"/>
          <p:cNvSpPr/>
          <p:nvPr/>
        </p:nvSpPr>
        <p:spPr>
          <a:xfrm>
            <a:off x="347385" y="2492832"/>
            <a:ext cx="125914" cy="692497"/>
          </a:xfrm>
          <a:prstGeom prst="rect">
            <a:avLst/>
          </a:prstGeom>
          <a:noFill/>
        </p:spPr>
        <p:txBody>
          <a:bodyPr wrap="square" lIns="68580" tIns="34290" rIns="68580" bIns="34290">
            <a:spAutoFit/>
          </a:bodyPr>
          <a:lstStyle/>
          <a:p>
            <a:pPr algn="ctr" defTabSz="342900"/>
            <a:r>
              <a:rPr lang="nl-NL" sz="4050" b="1" i="1" dirty="0">
                <a:ln w="12700">
                  <a:solidFill>
                    <a:srgbClr val="1485A4">
                      <a:lumMod val="75000"/>
                    </a:srgbClr>
                  </a:solidFill>
                  <a:prstDash val="solid"/>
                </a:ln>
                <a:pattFill prst="dkUpDiag">
                  <a:fgClr>
                    <a:srgbClr val="1485A4"/>
                  </a:fgClr>
                  <a:bgClr>
                    <a:srgbClr val="1485A4">
                      <a:lumMod val="20000"/>
                      <a:lumOff val="80000"/>
                    </a:srgbClr>
                  </a:bgClr>
                </a:pattFill>
                <a:effectLst>
                  <a:outerShdw dist="38100" dir="2640000" algn="bl" rotWithShape="0">
                    <a:srgbClr val="1485A4">
                      <a:lumMod val="75000"/>
                    </a:srgbClr>
                  </a:outerShdw>
                </a:effectLst>
                <a:latin typeface="Century Gothic" panose="020B0502020202020204"/>
              </a:rPr>
              <a:t>3</a:t>
            </a:r>
          </a:p>
        </p:txBody>
      </p:sp>
      <p:sp>
        <p:nvSpPr>
          <p:cNvPr id="16" name="Rechthoek 15"/>
          <p:cNvSpPr/>
          <p:nvPr/>
        </p:nvSpPr>
        <p:spPr>
          <a:xfrm>
            <a:off x="4914145" y="3465913"/>
            <a:ext cx="125914" cy="692497"/>
          </a:xfrm>
          <a:prstGeom prst="rect">
            <a:avLst/>
          </a:prstGeom>
          <a:noFill/>
        </p:spPr>
        <p:txBody>
          <a:bodyPr wrap="square" lIns="68580" tIns="34290" rIns="68580" bIns="34290">
            <a:spAutoFit/>
          </a:bodyPr>
          <a:lstStyle/>
          <a:p>
            <a:pPr algn="ctr" defTabSz="342900"/>
            <a:r>
              <a:rPr lang="nl-NL" sz="4050" b="1" i="1" dirty="0">
                <a:ln w="12700">
                  <a:solidFill>
                    <a:srgbClr val="1485A4">
                      <a:lumMod val="75000"/>
                    </a:srgbClr>
                  </a:solidFill>
                  <a:prstDash val="solid"/>
                </a:ln>
                <a:pattFill prst="dkUpDiag">
                  <a:fgClr>
                    <a:srgbClr val="1485A4"/>
                  </a:fgClr>
                  <a:bgClr>
                    <a:srgbClr val="1485A4">
                      <a:lumMod val="20000"/>
                      <a:lumOff val="80000"/>
                    </a:srgbClr>
                  </a:bgClr>
                </a:pattFill>
                <a:effectLst>
                  <a:outerShdw dist="38100" dir="2640000" algn="bl" rotWithShape="0">
                    <a:srgbClr val="1485A4">
                      <a:lumMod val="75000"/>
                    </a:srgbClr>
                  </a:outerShdw>
                </a:effectLst>
                <a:latin typeface="Century Gothic" panose="020B0502020202020204"/>
              </a:rPr>
              <a:t>2</a:t>
            </a:r>
          </a:p>
        </p:txBody>
      </p:sp>
    </p:spTree>
    <p:extLst>
      <p:ext uri="{BB962C8B-B14F-4D97-AF65-F5344CB8AC3E}">
        <p14:creationId xmlns:p14="http://schemas.microsoft.com/office/powerpoint/2010/main" val="300058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Bruggenbouwen - inspiratie</a:t>
            </a:r>
          </a:p>
        </p:txBody>
      </p:sp>
      <p:sp>
        <p:nvSpPr>
          <p:cNvPr id="6" name="Tekstvak 5"/>
          <p:cNvSpPr txBox="1"/>
          <p:nvPr/>
        </p:nvSpPr>
        <p:spPr>
          <a:xfrm>
            <a:off x="2087534" y="3791496"/>
            <a:ext cx="351662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nl-BE" dirty="0"/>
          </a:p>
          <a:p>
            <a:pPr lvl="1"/>
            <a:r>
              <a:rPr lang="nl-BE" dirty="0" err="1">
                <a:latin typeface="Arial" panose="020B0604020202020204" pitchFamily="34" charset="0"/>
                <a:cs typeface="Arial" panose="020B0604020202020204" pitchFamily="34" charset="0"/>
              </a:rPr>
              <a:t>Brokerage</a:t>
            </a:r>
            <a:r>
              <a:rPr lang="nl-BE" dirty="0">
                <a:latin typeface="Arial" panose="020B0604020202020204" pitchFamily="34" charset="0"/>
                <a:cs typeface="Arial" panose="020B0604020202020204" pitchFamily="34" charset="0"/>
              </a:rPr>
              <a:t>, </a:t>
            </a:r>
          </a:p>
          <a:p>
            <a:pPr lvl="1"/>
            <a:r>
              <a:rPr lang="nl-BE" dirty="0">
                <a:latin typeface="Arial" panose="020B0604020202020204" pitchFamily="34" charset="0"/>
                <a:cs typeface="Arial" panose="020B0604020202020204" pitchFamily="34" charset="0"/>
              </a:rPr>
              <a:t>sociale makelarij </a:t>
            </a:r>
          </a:p>
          <a:p>
            <a:endParaRPr lang="nl-BE" dirty="0"/>
          </a:p>
        </p:txBody>
      </p:sp>
      <p:sp>
        <p:nvSpPr>
          <p:cNvPr id="3" name="Tekstvak 2"/>
          <p:cNvSpPr txBox="1"/>
          <p:nvPr/>
        </p:nvSpPr>
        <p:spPr>
          <a:xfrm>
            <a:off x="623842" y="2414471"/>
            <a:ext cx="2297158"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nl-BE" dirty="0"/>
          </a:p>
          <a:p>
            <a:r>
              <a:rPr lang="nl-BE" dirty="0">
                <a:latin typeface="Arial" panose="020B0604020202020204" pitchFamily="34" charset="0"/>
                <a:cs typeface="Arial" panose="020B0604020202020204" pitchFamily="34" charset="0"/>
              </a:rPr>
              <a:t>Ambassadeur,</a:t>
            </a:r>
          </a:p>
          <a:p>
            <a:r>
              <a:rPr lang="nl-BE" dirty="0">
                <a:latin typeface="Arial" panose="020B0604020202020204" pitchFamily="34" charset="0"/>
                <a:cs typeface="Arial" panose="020B0604020202020204" pitchFamily="34" charset="0"/>
              </a:rPr>
              <a:t>verbindingsofficier,</a:t>
            </a:r>
          </a:p>
          <a:p>
            <a:r>
              <a:rPr lang="nl-BE" dirty="0">
                <a:latin typeface="Arial" panose="020B0604020202020204" pitchFamily="34" charset="0"/>
                <a:cs typeface="Arial" panose="020B0604020202020204" pitchFamily="34" charset="0"/>
              </a:rPr>
              <a:t>‘liaison </a:t>
            </a:r>
            <a:r>
              <a:rPr lang="nl-BE" dirty="0" err="1">
                <a:latin typeface="Arial" panose="020B0604020202020204" pitchFamily="34" charset="0"/>
                <a:cs typeface="Arial" panose="020B0604020202020204" pitchFamily="34" charset="0"/>
              </a:rPr>
              <a:t>officer</a:t>
            </a:r>
            <a:r>
              <a:rPr lang="nl-BE" dirty="0">
                <a:latin typeface="Arial" panose="020B0604020202020204" pitchFamily="34" charset="0"/>
                <a:cs typeface="Arial" panose="020B0604020202020204" pitchFamily="34" charset="0"/>
              </a:rPr>
              <a:t>’</a:t>
            </a:r>
          </a:p>
          <a:p>
            <a:endParaRPr lang="nl-BE" dirty="0">
              <a:latin typeface="Arial" panose="020B0604020202020204" pitchFamily="34" charset="0"/>
              <a:cs typeface="Arial" panose="020B0604020202020204" pitchFamily="34" charset="0"/>
            </a:endParaRPr>
          </a:p>
        </p:txBody>
      </p:sp>
      <p:sp>
        <p:nvSpPr>
          <p:cNvPr id="7" name="Tekstvak 6"/>
          <p:cNvSpPr txBox="1"/>
          <p:nvPr/>
        </p:nvSpPr>
        <p:spPr>
          <a:xfrm>
            <a:off x="4770692" y="3160613"/>
            <a:ext cx="1909508"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nl-BE" dirty="0"/>
          </a:p>
          <a:p>
            <a:r>
              <a:rPr lang="nl-BE" dirty="0" err="1">
                <a:latin typeface="Arial" panose="020B0604020202020204" pitchFamily="34" charset="0"/>
                <a:cs typeface="Arial" panose="020B0604020202020204" pitchFamily="34" charset="0"/>
              </a:rPr>
              <a:t>Kwartiermaken</a:t>
            </a:r>
            <a:endParaRPr lang="nl-BE" dirty="0">
              <a:latin typeface="Arial" panose="020B0604020202020204" pitchFamily="34" charset="0"/>
              <a:cs typeface="Arial" panose="020B0604020202020204" pitchFamily="34" charset="0"/>
            </a:endParaRPr>
          </a:p>
          <a:p>
            <a:endParaRPr lang="nl-BE" dirty="0"/>
          </a:p>
        </p:txBody>
      </p:sp>
      <p:sp>
        <p:nvSpPr>
          <p:cNvPr id="8" name="Tekstvak 7"/>
          <p:cNvSpPr txBox="1"/>
          <p:nvPr/>
        </p:nvSpPr>
        <p:spPr>
          <a:xfrm>
            <a:off x="5471830" y="4696286"/>
            <a:ext cx="2701294"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nl-NL" dirty="0"/>
          </a:p>
          <a:p>
            <a:r>
              <a:rPr lang="nl-NL" dirty="0">
                <a:latin typeface="Arial" panose="020B0604020202020204" pitchFamily="34" charset="0"/>
                <a:cs typeface="Arial" panose="020B0604020202020204" pitchFamily="34" charset="0"/>
              </a:rPr>
              <a:t>Bonding, </a:t>
            </a:r>
            <a:r>
              <a:rPr lang="nl-NL" dirty="0" err="1">
                <a:latin typeface="Arial" panose="020B0604020202020204" pitchFamily="34" charset="0"/>
                <a:cs typeface="Arial" panose="020B0604020202020204" pitchFamily="34" charset="0"/>
              </a:rPr>
              <a:t>bridging</a:t>
            </a:r>
            <a:r>
              <a:rPr lang="nl-NL" dirty="0">
                <a:latin typeface="Arial" panose="020B0604020202020204" pitchFamily="34" charset="0"/>
                <a:cs typeface="Arial" panose="020B0604020202020204" pitchFamily="34" charset="0"/>
              </a:rPr>
              <a:t> en </a:t>
            </a:r>
            <a:r>
              <a:rPr lang="nl-NL" dirty="0" err="1">
                <a:latin typeface="Arial" panose="020B0604020202020204" pitchFamily="34" charset="0"/>
                <a:cs typeface="Arial" panose="020B0604020202020204" pitchFamily="34" charset="0"/>
              </a:rPr>
              <a:t>linking</a:t>
            </a:r>
            <a:r>
              <a:rPr lang="nl-NL" dirty="0">
                <a:latin typeface="Arial" panose="020B0604020202020204" pitchFamily="34" charset="0"/>
                <a:cs typeface="Arial" panose="020B0604020202020204" pitchFamily="34" charset="0"/>
              </a:rPr>
              <a:t> sociaal kapitaal</a:t>
            </a:r>
          </a:p>
          <a:p>
            <a:r>
              <a:rPr lang="nl-NL" dirty="0"/>
              <a:t> </a:t>
            </a:r>
            <a:endParaRPr lang="nl-BE" dirty="0"/>
          </a:p>
        </p:txBody>
      </p:sp>
      <p:sp>
        <p:nvSpPr>
          <p:cNvPr id="9" name="Tekstvak 8"/>
          <p:cNvSpPr txBox="1"/>
          <p:nvPr/>
        </p:nvSpPr>
        <p:spPr>
          <a:xfrm>
            <a:off x="3414751" y="5768770"/>
            <a:ext cx="2395087"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nl-BE" dirty="0"/>
          </a:p>
          <a:p>
            <a:r>
              <a:rPr lang="nl-BE" dirty="0"/>
              <a:t>....</a:t>
            </a:r>
          </a:p>
          <a:p>
            <a:endParaRPr lang="nl-BE" dirty="0"/>
          </a:p>
        </p:txBody>
      </p:sp>
      <p:sp>
        <p:nvSpPr>
          <p:cNvPr id="10" name="Rechthoek 9"/>
          <p:cNvSpPr/>
          <p:nvPr/>
        </p:nvSpPr>
        <p:spPr>
          <a:xfrm>
            <a:off x="3845846" y="1456437"/>
            <a:ext cx="4902200" cy="1015663"/>
          </a:xfrm>
          <a:prstGeom prst="rect">
            <a:avLst/>
          </a:prstGeom>
        </p:spPr>
        <p:txBody>
          <a:bodyPr wrap="square">
            <a:spAutoFit/>
          </a:bodyPr>
          <a:lstStyle/>
          <a:p>
            <a:pPr algn="ctr"/>
            <a:r>
              <a:rPr lang="nl-NL" sz="2000" i="1" dirty="0">
                <a:solidFill>
                  <a:srgbClr val="68676C"/>
                </a:solidFill>
                <a:latin typeface="Arial" panose="020B0604020202020204" pitchFamily="34" charset="0"/>
                <a:cs typeface="Arial" panose="020B0604020202020204" pitchFamily="34" charset="0"/>
              </a:rPr>
              <a:t>“Bruggenbouwen maakt open, kwalitatieve verbindingen die zorgen voor duurzame perspectieven.” (Jong vzw)</a:t>
            </a:r>
            <a:endParaRPr lang="nl-BE" sz="2000" i="1" dirty="0">
              <a:solidFill>
                <a:srgbClr val="6867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390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Brug in verbinding van </a:t>
            </a:r>
            <a:r>
              <a:rPr lang="nl-NL" dirty="0">
                <a:solidFill>
                  <a:srgbClr val="C00000"/>
                </a:solidFill>
              </a:rPr>
              <a:t>pijlers</a:t>
            </a:r>
            <a:endParaRPr lang="nl-BE" dirty="0">
              <a:solidFill>
                <a:srgbClr val="C00000"/>
              </a:solidFill>
            </a:endParaRPr>
          </a:p>
        </p:txBody>
      </p:sp>
      <p:sp>
        <p:nvSpPr>
          <p:cNvPr id="6" name="Tijdelijke aanduiding voor inhoud 5"/>
          <p:cNvSpPr>
            <a:spLocks noGrp="1"/>
          </p:cNvSpPr>
          <p:nvPr>
            <p:ph idx="1"/>
          </p:nvPr>
        </p:nvSpPr>
        <p:spPr>
          <a:xfrm>
            <a:off x="598207" y="1503404"/>
            <a:ext cx="3948394" cy="4636921"/>
          </a:xfrm>
        </p:spPr>
        <p:txBody>
          <a:bodyPr/>
          <a:lstStyle/>
          <a:p>
            <a:pPr marL="0" indent="0">
              <a:buNone/>
            </a:pPr>
            <a:r>
              <a:rPr lang="nl-NL" i="1" dirty="0"/>
              <a:t>“Het voortraject dat je met je organisatie doet, is erg belangrijk.”</a:t>
            </a:r>
            <a:endParaRPr lang="nl-BE" i="1" dirty="0"/>
          </a:p>
        </p:txBody>
      </p:sp>
      <p:pic>
        <p:nvPicPr>
          <p:cNvPr id="7" name="Afbeelding 6"/>
          <p:cNvPicPr>
            <a:picLocks noChangeAspect="1"/>
          </p:cNvPicPr>
          <p:nvPr/>
        </p:nvPicPr>
        <p:blipFill>
          <a:blip r:embed="rId2"/>
          <a:stretch>
            <a:fillRect/>
          </a:stretch>
        </p:blipFill>
        <p:spPr>
          <a:xfrm>
            <a:off x="4060008" y="1503404"/>
            <a:ext cx="3990975" cy="4943475"/>
          </a:xfrm>
          <a:prstGeom prst="rect">
            <a:avLst/>
          </a:prstGeom>
        </p:spPr>
      </p:pic>
    </p:spTree>
    <p:extLst>
      <p:ext uri="{BB962C8B-B14F-4D97-AF65-F5344CB8AC3E}">
        <p14:creationId xmlns:p14="http://schemas.microsoft.com/office/powerpoint/2010/main" val="860812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2802788" y="2267211"/>
            <a:ext cx="3728920" cy="2192054"/>
          </a:xfrm>
        </p:spPr>
        <p:txBody>
          <a:bodyPr/>
          <a:lstStyle/>
          <a:p>
            <a:pPr>
              <a:buFont typeface="Arial" panose="020B0604020202020204" pitchFamily="34" charset="0"/>
              <a:buChar char="ᴖ"/>
            </a:pPr>
            <a:r>
              <a:rPr lang="nl-NL" dirty="0"/>
              <a:t>sterke pijler(s) </a:t>
            </a:r>
          </a:p>
          <a:p>
            <a:pPr>
              <a:buFont typeface="Arial" panose="020B0604020202020204" pitchFamily="34" charset="0"/>
              <a:buChar char="ᴖ"/>
            </a:pPr>
            <a:r>
              <a:rPr lang="nl-NL" dirty="0"/>
              <a:t>kernidentiteit </a:t>
            </a:r>
          </a:p>
          <a:p>
            <a:pPr>
              <a:buFont typeface="Arial" panose="020B0604020202020204" pitchFamily="34" charset="0"/>
              <a:buChar char="ᴖ"/>
            </a:pPr>
            <a:r>
              <a:rPr lang="nl-NL" dirty="0"/>
              <a:t>wat is onderhandelbaar?</a:t>
            </a:r>
          </a:p>
          <a:p>
            <a:pPr>
              <a:buFont typeface="Arial" panose="020B0604020202020204" pitchFamily="34" charset="0"/>
              <a:buChar char="ᴖ"/>
            </a:pPr>
            <a:r>
              <a:rPr lang="nl-NL" dirty="0"/>
              <a:t>kritisch kijken</a:t>
            </a:r>
          </a:p>
          <a:p>
            <a:pPr>
              <a:buFont typeface="Arial" panose="020B0604020202020204" pitchFamily="34" charset="0"/>
              <a:buChar char="ᴖ"/>
            </a:pPr>
            <a:r>
              <a:rPr lang="nl-NL" dirty="0"/>
              <a:t>brug als meerwaarde</a:t>
            </a:r>
          </a:p>
          <a:p>
            <a:pPr marL="0" indent="0">
              <a:buNone/>
            </a:pPr>
            <a:endParaRPr lang="nl-NL" dirty="0"/>
          </a:p>
        </p:txBody>
      </p:sp>
    </p:spTree>
    <p:extLst>
      <p:ext uri="{BB962C8B-B14F-4D97-AF65-F5344CB8AC3E}">
        <p14:creationId xmlns:p14="http://schemas.microsoft.com/office/powerpoint/2010/main" val="1618432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solidFill>
                  <a:srgbClr val="C00000"/>
                </a:solidFill>
              </a:rPr>
              <a:t>Bruggenbouwen</a:t>
            </a:r>
            <a:r>
              <a:rPr lang="nl-NL" dirty="0"/>
              <a:t> vertaald in rollen en opdrachten</a:t>
            </a:r>
            <a:endParaRPr lang="nl-BE" dirty="0">
              <a:solidFill>
                <a:srgbClr val="C00000"/>
              </a:solidFill>
            </a:endParaRPr>
          </a:p>
        </p:txBody>
      </p:sp>
      <p:pic>
        <p:nvPicPr>
          <p:cNvPr id="4" name="Afbeelding 3"/>
          <p:cNvPicPr>
            <a:picLocks noChangeAspect="1"/>
          </p:cNvPicPr>
          <p:nvPr/>
        </p:nvPicPr>
        <p:blipFill rotWithShape="1">
          <a:blip r:embed="rId2"/>
          <a:srcRect l="8089" t="6847" r="9042" b="14771"/>
          <a:stretch/>
        </p:blipFill>
        <p:spPr>
          <a:xfrm rot="16200000">
            <a:off x="2116087" y="1705141"/>
            <a:ext cx="5308332" cy="4997382"/>
          </a:xfrm>
          <a:prstGeom prst="rect">
            <a:avLst/>
          </a:prstGeom>
        </p:spPr>
      </p:pic>
    </p:spTree>
    <p:extLst>
      <p:ext uri="{BB962C8B-B14F-4D97-AF65-F5344CB8AC3E}">
        <p14:creationId xmlns:p14="http://schemas.microsoft.com/office/powerpoint/2010/main" val="2509668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solidFill>
                  <a:srgbClr val="C00000"/>
                </a:solidFill>
              </a:rPr>
              <a:t>Bruggenbouwen</a:t>
            </a:r>
            <a:r>
              <a:rPr lang="nl-NL" dirty="0"/>
              <a:t> vertaald in rollen en opdrachten</a:t>
            </a:r>
            <a:endParaRPr lang="nl-BE" dirty="0">
              <a:solidFill>
                <a:srgbClr val="C00000"/>
              </a:solidFill>
            </a:endParaRPr>
          </a:p>
        </p:txBody>
      </p:sp>
      <p:sp>
        <p:nvSpPr>
          <p:cNvPr id="6" name="Tijdelijke aanduiding voor inhoud 5"/>
          <p:cNvSpPr>
            <a:spLocks noGrp="1"/>
          </p:cNvSpPr>
          <p:nvPr>
            <p:ph idx="1"/>
          </p:nvPr>
        </p:nvSpPr>
        <p:spPr>
          <a:xfrm>
            <a:off x="627082" y="1503404"/>
            <a:ext cx="3948394" cy="4636921"/>
          </a:xfrm>
        </p:spPr>
        <p:txBody>
          <a:bodyPr/>
          <a:lstStyle/>
          <a:p>
            <a:pPr marL="0" indent="0">
              <a:buNone/>
            </a:pPr>
            <a:r>
              <a:rPr lang="nl-NL" b="1" dirty="0">
                <a:solidFill>
                  <a:srgbClr val="C00000"/>
                </a:solidFill>
              </a:rPr>
              <a:t>ROL 1: VERKENNEN</a:t>
            </a:r>
          </a:p>
          <a:p>
            <a:pPr marL="0" indent="0">
              <a:buNone/>
            </a:pPr>
            <a:endParaRPr lang="nl-NL" i="1" dirty="0"/>
          </a:p>
          <a:p>
            <a:pPr marL="0" indent="0">
              <a:buNone/>
            </a:pPr>
            <a:r>
              <a:rPr lang="nl-NL" i="1" dirty="0"/>
              <a:t>“Je moet vooral aanwezig zijn op pleintjes in de buurt, of via Facebook en Messengergroep. Zo leer je die jongeren kennen en kan je hen bereiken.” (PIN vzw)</a:t>
            </a:r>
            <a:endParaRPr lang="nl-BE" i="1" dirty="0"/>
          </a:p>
        </p:txBody>
      </p:sp>
      <p:pic>
        <p:nvPicPr>
          <p:cNvPr id="2" name="Afbeelding 1"/>
          <p:cNvPicPr>
            <a:picLocks noChangeAspect="1"/>
          </p:cNvPicPr>
          <p:nvPr/>
        </p:nvPicPr>
        <p:blipFill>
          <a:blip r:embed="rId2"/>
          <a:stretch>
            <a:fillRect/>
          </a:stretch>
        </p:blipFill>
        <p:spPr>
          <a:xfrm>
            <a:off x="5091699" y="2805112"/>
            <a:ext cx="3423651" cy="3100388"/>
          </a:xfrm>
          <a:prstGeom prst="rect">
            <a:avLst/>
          </a:prstGeom>
        </p:spPr>
      </p:pic>
    </p:spTree>
    <p:extLst>
      <p:ext uri="{BB962C8B-B14F-4D97-AF65-F5344CB8AC3E}">
        <p14:creationId xmlns:p14="http://schemas.microsoft.com/office/powerpoint/2010/main" val="405082120"/>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87913AB24B2E46A77244C3C409485B" ma:contentTypeVersion="10" ma:contentTypeDescription="Een nieuw document maken." ma:contentTypeScope="" ma:versionID="e4914d36878deed3aa16278e28c4e24f">
  <xsd:schema xmlns:xsd="http://www.w3.org/2001/XMLSchema" xmlns:xs="http://www.w3.org/2001/XMLSchema" xmlns:p="http://schemas.microsoft.com/office/2006/metadata/properties" xmlns:ns2="f7c62923-d34e-480b-b97d-33c63f887a50" xmlns:ns3="dfca433f-8598-490f-a85c-a9ef094c00a7" targetNamespace="http://schemas.microsoft.com/office/2006/metadata/properties" ma:root="true" ma:fieldsID="f6c2c15e2184858e3836bfed27ae8a71" ns2:_="" ns3:_="">
    <xsd:import namespace="f7c62923-d34e-480b-b97d-33c63f887a50"/>
    <xsd:import namespace="dfca433f-8598-490f-a85c-a9ef094c00a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c62923-d34e-480b-b97d-33c63f887a50"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ca433f-8598-490f-a85c-a9ef094c00a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C1FD0F-1EB2-4710-8985-EBC97511539F}">
  <ds:schemaRefs>
    <ds:schemaRef ds:uri="f7c62923-d34e-480b-b97d-33c63f887a50"/>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schemas.openxmlformats.org/package/2006/metadata/core-properties"/>
    <ds:schemaRef ds:uri="http://schemas.microsoft.com/office/infopath/2007/PartnerControls"/>
    <ds:schemaRef ds:uri="dfca433f-8598-490f-a85c-a9ef094c00a7"/>
    <ds:schemaRef ds:uri="http://purl.org/dc/dcmitype/"/>
  </ds:schemaRefs>
</ds:datastoreItem>
</file>

<file path=customXml/itemProps2.xml><?xml version="1.0" encoding="utf-8"?>
<ds:datastoreItem xmlns:ds="http://schemas.openxmlformats.org/officeDocument/2006/customXml" ds:itemID="{DB1DBE69-6509-4B8B-822C-C77B9E13D2D6}">
  <ds:schemaRefs>
    <ds:schemaRef ds:uri="http://schemas.microsoft.com/sharepoint/v3/contenttype/forms"/>
  </ds:schemaRefs>
</ds:datastoreItem>
</file>

<file path=customXml/itemProps3.xml><?xml version="1.0" encoding="utf-8"?>
<ds:datastoreItem xmlns:ds="http://schemas.openxmlformats.org/officeDocument/2006/customXml" ds:itemID="{CF78DDEB-6127-40C5-B765-08C822E880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c62923-d34e-480b-b97d-33c63f887a50"/>
    <ds:schemaRef ds:uri="dfca433f-8598-490f-a85c-a9ef094c00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sjabloon AP-presentatie (verhouding 3-4)</Template>
  <TotalTime>476</TotalTime>
  <Words>1308</Words>
  <Application>Microsoft Office PowerPoint</Application>
  <PresentationFormat>Diavoorstelling (4:3)</PresentationFormat>
  <Paragraphs>261</Paragraphs>
  <Slides>27</Slides>
  <Notes>12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27</vt:i4>
      </vt:variant>
    </vt:vector>
  </HeadingPairs>
  <TitlesOfParts>
    <vt:vector size="33" baseType="lpstr">
      <vt:lpstr>Arial</vt:lpstr>
      <vt:lpstr>Calibri</vt:lpstr>
      <vt:lpstr>Calibri Light</vt:lpstr>
      <vt:lpstr>Century Gothic</vt:lpstr>
      <vt:lpstr>Wingdings</vt:lpstr>
      <vt:lpstr>Kantoorthema</vt:lpstr>
      <vt:lpstr>Bruggenbouwen in en met het jeugdwerk</vt:lpstr>
      <vt:lpstr>Bruggenbouwen in en met het jeugdwerk - 12 projecten gefinancierd door Vlaanderen</vt:lpstr>
      <vt:lpstr>PowerPoint-presentatie</vt:lpstr>
      <vt:lpstr>PowerPoint-presentatie</vt:lpstr>
      <vt:lpstr>Bruggenbouwen - inspiratie</vt:lpstr>
      <vt:lpstr>Brug in verbinding van pijlers</vt:lpstr>
      <vt:lpstr>PowerPoint-presentatie</vt:lpstr>
      <vt:lpstr>Bruggenbouwen vertaald in rollen en opdrachten</vt:lpstr>
      <vt:lpstr>Bruggenbouwen vertaald in rollen en opdrachten</vt:lpstr>
      <vt:lpstr>PowerPoint-presentatie</vt:lpstr>
      <vt:lpstr>Bruggenbouwen vertaald in rollen en opdrachten</vt:lpstr>
      <vt:lpstr>PowerPoint-presentatie</vt:lpstr>
      <vt:lpstr>Bruggenbouwen vertaald in rollen en opdrachten</vt:lpstr>
      <vt:lpstr>PowerPoint-presentatie</vt:lpstr>
      <vt:lpstr>Naar een definitie</vt:lpstr>
      <vt:lpstr>Kortom</vt:lpstr>
      <vt:lpstr>Kortom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Artesis Plantijn Hogeschool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Bruggenbouwen in en met het jeugdwerk</dc:title>
  <dc:creator>Van Ceulebroeck Nathalie</dc:creator>
  <dc:description/>
  <cp:lastModifiedBy>Line Ostyn</cp:lastModifiedBy>
  <cp:revision>69</cp:revision>
  <dcterms:created xsi:type="dcterms:W3CDTF">2019-03-26T08:45:21Z</dcterms:created>
  <dcterms:modified xsi:type="dcterms:W3CDTF">2019-11-06T10:41:34Z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0x010100EC87913AB24B2E46A77244C3C409485B</vt:lpwstr>
  </property>
</Properties>
</file>